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10287000" cx="18288000"/>
  <p:notesSz cx="10287000" cy="18288000"/>
  <p:embeddedFontLst>
    <p:embeddedFont>
      <p:font typeface="Cormorant Garamond"/>
      <p:regular r:id="rId17"/>
      <p:bold r:id="rId18"/>
      <p:italic r:id="rId19"/>
      <p:boldItalic r:id="rId20"/>
    </p:embeddedFont>
    <p:embeddedFont>
      <p:font typeface="DM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i/jdfV2EItyFjdSUsakWu38HTF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ormorantGaramond-boldItalic.fntdata"/><Relationship Id="rId22" Type="http://schemas.openxmlformats.org/officeDocument/2006/relationships/font" Target="fonts/DMSans-bold.fntdata"/><Relationship Id="rId21" Type="http://schemas.openxmlformats.org/officeDocument/2006/relationships/font" Target="fonts/DMSans-regular.fntdata"/><Relationship Id="rId24" Type="http://schemas.openxmlformats.org/officeDocument/2006/relationships/font" Target="fonts/DMSans-boldItalic.fntdata"/><Relationship Id="rId23" Type="http://schemas.openxmlformats.org/officeDocument/2006/relationships/font" Target="fonts/DMSans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CormorantGaramond-regular.fntdata"/><Relationship Id="rId16" Type="http://schemas.openxmlformats.org/officeDocument/2006/relationships/slide" Target="slides/slide12.xml"/><Relationship Id="rId19" Type="http://schemas.openxmlformats.org/officeDocument/2006/relationships/font" Target="fonts/CormorantGaramond-italic.fntdata"/><Relationship Id="rId18" Type="http://schemas.openxmlformats.org/officeDocument/2006/relationships/font" Target="fonts/CormorantGaramo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e8c444a03e_1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g3e8c444a03e_1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" name="Google Shape;14;g3e8c444a03e_1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" name="Google Shape;3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" name="Google Shape;3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e8c444a03e_1_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g3e8c444a03e_1_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" name="Google Shape;62;g3e8c444a03e_1_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" name="Google Shape;114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e8c444a03e_1_1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3e8c444a03e_1_1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g3e8c444a03e_1_1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8" name="Google Shape;19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9" name="Google Shape;19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5" name="Google Shape;245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f0831283f7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g3f0831283f7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3f0831283f7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f0831283f7_1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g3f0831283f7_1_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g3f0831283f7_1_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3" name="Google Shape;40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4" name="Google Shape;404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e8c444a03e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g3e8c444a03e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1" name="Google Shape;461;g3e8c444a03e_0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image" Target="../media/image20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5" Type="http://schemas.openxmlformats.org/officeDocument/2006/relationships/image" Target="../media/image17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9.png"/><Relationship Id="rId4" Type="http://schemas.openxmlformats.org/officeDocument/2006/relationships/image" Target="../media/image18.png"/><Relationship Id="rId10" Type="http://schemas.openxmlformats.org/officeDocument/2006/relationships/image" Target="../media/image11.png"/><Relationship Id="rId9" Type="http://schemas.openxmlformats.org/officeDocument/2006/relationships/image" Target="../media/image13.png"/><Relationship Id="rId5" Type="http://schemas.openxmlformats.org/officeDocument/2006/relationships/image" Target="../media/image10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21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" name="Google Shape;16;g3e8c444a03e_1_25"/>
          <p:cNvPicPr preferRelativeResize="0"/>
          <p:nvPr/>
        </p:nvPicPr>
        <p:blipFill rotWithShape="1">
          <a:blip r:embed="rId3">
            <a:alphaModFix amt="55000"/>
          </a:blip>
          <a:srcRect b="0" l="0" r="0" t="0"/>
          <a:stretch/>
        </p:blipFill>
        <p:spPr>
          <a:xfrm>
            <a:off x="-381000" y="7620000"/>
            <a:ext cx="17145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g3e8c444a03e_1_25"/>
          <p:cNvSpPr/>
          <p:nvPr/>
        </p:nvSpPr>
        <p:spPr>
          <a:xfrm>
            <a:off x="914400" y="381000"/>
            <a:ext cx="48846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INSTITUTO SOU GÜTH · APRESENTAÇÃO INSTITUCIONAL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g3e8c444a03e_1_25"/>
          <p:cNvSpPr/>
          <p:nvPr/>
        </p:nvSpPr>
        <p:spPr>
          <a:xfrm>
            <a:off x="16465525" y="381000"/>
            <a:ext cx="9843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MAIO 2026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g3e8c444a03e_1_25"/>
          <p:cNvSpPr/>
          <p:nvPr/>
        </p:nvSpPr>
        <p:spPr>
          <a:xfrm>
            <a:off x="793800" y="2295709"/>
            <a:ext cx="8281200" cy="27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1100"/>
              <a:buFont typeface="Georgia"/>
              <a:buNone/>
            </a:pPr>
            <a:r>
              <a:rPr b="0" i="0" lang="en-US" sz="100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Felicidade em </a:t>
            </a:r>
            <a:r>
              <a:rPr b="0" i="1" lang="en-US" sz="100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movimento</a:t>
            </a:r>
            <a:r>
              <a:rPr b="0" i="0" lang="en-US" sz="100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b="0" i="0" sz="10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g3e8c444a03e_1_25"/>
          <p:cNvSpPr/>
          <p:nvPr/>
        </p:nvSpPr>
        <p:spPr>
          <a:xfrm>
            <a:off x="914400" y="5774450"/>
            <a:ext cx="8523300" cy="4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"O esporte não é o destino — é a linguagem que nos conecta."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g3e8c444a03e_1_25"/>
          <p:cNvSpPr/>
          <p:nvPr/>
        </p:nvSpPr>
        <p:spPr>
          <a:xfrm>
            <a:off x="914400" y="6865100"/>
            <a:ext cx="1905600" cy="561000"/>
          </a:xfrm>
          <a:prstGeom prst="roundRect">
            <a:avLst>
              <a:gd fmla="val 50000" name="adj"/>
            </a:avLst>
          </a:prstGeom>
          <a:solidFill>
            <a:srgbClr val="B85A1D"/>
          </a:solidFill>
          <a:ln>
            <a:noFill/>
          </a:ln>
        </p:spPr>
        <p:txBody>
          <a:bodyPr anchorCtr="0" anchor="ctr" bIns="145550" lIns="145550" spcFirstLastPara="1" rIns="145550" wrap="square" tIns="145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g3e8c444a03e_1_25"/>
          <p:cNvSpPr/>
          <p:nvPr/>
        </p:nvSpPr>
        <p:spPr>
          <a:xfrm>
            <a:off x="1187343" y="6986408"/>
            <a:ext cx="14811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0425" lIns="40425" spcFirstLastPara="1" rIns="40425" wrap="square" tIns="40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1910"/>
              <a:buFont typeface="Arial"/>
              <a:buNone/>
            </a:pPr>
            <a:r>
              <a:rPr b="1" i="0" lang="en-US" sz="1910" u="none" cap="none" strike="noStrike">
                <a:solidFill>
                  <a:srgbClr val="F5ECDC"/>
                </a:solidFill>
                <a:latin typeface="Arial"/>
                <a:ea typeface="Arial"/>
                <a:cs typeface="Arial"/>
                <a:sym typeface="Arial"/>
              </a:rPr>
              <a:t>ESPORTE</a:t>
            </a:r>
            <a:endParaRPr b="0" i="0" sz="191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g3e8c444a03e_1_25"/>
          <p:cNvSpPr/>
          <p:nvPr/>
        </p:nvSpPr>
        <p:spPr>
          <a:xfrm>
            <a:off x="3146658" y="6865100"/>
            <a:ext cx="2305800" cy="561000"/>
          </a:xfrm>
          <a:prstGeom prst="roundRect">
            <a:avLst>
              <a:gd fmla="val 50000" name="adj"/>
            </a:avLst>
          </a:prstGeom>
          <a:solidFill>
            <a:srgbClr val="3F4A2C"/>
          </a:solidFill>
          <a:ln>
            <a:noFill/>
          </a:ln>
        </p:spPr>
        <p:txBody>
          <a:bodyPr anchorCtr="0" anchor="ctr" bIns="145550" lIns="145550" spcFirstLastPara="1" rIns="145550" wrap="square" tIns="145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g3e8c444a03e_1_25"/>
          <p:cNvSpPr/>
          <p:nvPr/>
        </p:nvSpPr>
        <p:spPr>
          <a:xfrm>
            <a:off x="3419602" y="6986408"/>
            <a:ext cx="18816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0425" lIns="40425" spcFirstLastPara="1" rIns="40425" wrap="square" tIns="40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1910"/>
              <a:buFont typeface="Arial"/>
              <a:buNone/>
            </a:pPr>
            <a:r>
              <a:rPr b="1" i="0" lang="en-US" sz="1910" u="none" cap="none" strike="noStrike">
                <a:solidFill>
                  <a:srgbClr val="F5ECDC"/>
                </a:solidFill>
                <a:latin typeface="Arial"/>
                <a:ea typeface="Arial"/>
                <a:cs typeface="Arial"/>
                <a:sym typeface="Arial"/>
              </a:rPr>
              <a:t>BEM-ESTAR</a:t>
            </a:r>
            <a:endParaRPr b="0" i="0" sz="191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g3e8c444a03e_1_25"/>
          <p:cNvSpPr/>
          <p:nvPr/>
        </p:nvSpPr>
        <p:spPr>
          <a:xfrm>
            <a:off x="5826635" y="6865100"/>
            <a:ext cx="3261600" cy="561000"/>
          </a:xfrm>
          <a:prstGeom prst="roundRect">
            <a:avLst>
              <a:gd fmla="val 50000" name="adj"/>
            </a:avLst>
          </a:prstGeom>
          <a:solidFill>
            <a:srgbClr val="A8AE92"/>
          </a:solidFill>
          <a:ln>
            <a:noFill/>
          </a:ln>
        </p:spPr>
        <p:txBody>
          <a:bodyPr anchorCtr="0" anchor="ctr" bIns="145550" lIns="145550" spcFirstLastPara="1" rIns="145550" wrap="square" tIns="145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g3e8c444a03e_1_25"/>
          <p:cNvSpPr/>
          <p:nvPr/>
        </p:nvSpPr>
        <p:spPr>
          <a:xfrm>
            <a:off x="6099578" y="6986408"/>
            <a:ext cx="2837100" cy="3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0425" lIns="40425" spcFirstLastPara="1" rIns="40425" wrap="square" tIns="40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910"/>
              <a:buFont typeface="Arial"/>
              <a:buNone/>
            </a:pPr>
            <a:r>
              <a:rPr b="1" i="0" lang="en-US" sz="1910" u="none" cap="none" strike="noStrike">
                <a:solidFill>
                  <a:srgbClr val="2D3320"/>
                </a:solidFill>
                <a:latin typeface="Arial"/>
                <a:ea typeface="Arial"/>
                <a:cs typeface="Arial"/>
                <a:sym typeface="Arial"/>
              </a:rPr>
              <a:t>TRANSFORMAÇÃO</a:t>
            </a:r>
            <a:endParaRPr b="0" i="0" sz="191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g3e8c444a03e_1_25"/>
          <p:cNvSpPr/>
          <p:nvPr/>
        </p:nvSpPr>
        <p:spPr>
          <a:xfrm>
            <a:off x="914400" y="8062317"/>
            <a:ext cx="8040000" cy="9600"/>
          </a:xfrm>
          <a:prstGeom prst="rect">
            <a:avLst/>
          </a:prstGeom>
          <a:solidFill>
            <a:srgbClr val="2D3320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g3e8c444a03e_1_25"/>
          <p:cNvSpPr/>
          <p:nvPr/>
        </p:nvSpPr>
        <p:spPr>
          <a:xfrm>
            <a:off x="914400" y="8300452"/>
            <a:ext cx="26958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00"/>
              <a:buFont typeface="Courier New"/>
              <a:buNone/>
            </a:pPr>
            <a:r>
              <a:rPr b="0" i="0" lang="en-US" sz="1400" u="none" cap="none" strike="noStrike">
                <a:solidFill>
                  <a:srgbClr val="3F4A2C"/>
                </a:solidFill>
                <a:latin typeface="Courier New"/>
                <a:ea typeface="Courier New"/>
                <a:cs typeface="Courier New"/>
                <a:sym typeface="Courier New"/>
              </a:rPr>
              <a:t>contato@souguth.com.br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g3e8c444a03e_1_25"/>
          <p:cNvSpPr/>
          <p:nvPr/>
        </p:nvSpPr>
        <p:spPr>
          <a:xfrm>
            <a:off x="4278571" y="8300450"/>
            <a:ext cx="25794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00"/>
              <a:buFont typeface="Courier New"/>
              <a:buNone/>
            </a:pPr>
            <a:r>
              <a:rPr b="0" i="0" lang="en-US" sz="1400" u="none" cap="none" strike="noStrike">
                <a:solidFill>
                  <a:srgbClr val="3F4A2C"/>
                </a:solidFill>
                <a:latin typeface="Courier New"/>
                <a:ea typeface="Courier New"/>
                <a:cs typeface="Courier New"/>
                <a:sym typeface="Courier New"/>
              </a:rPr>
              <a:t>www.souguth.com.br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g3e8c444a03e_1_25"/>
          <p:cNvSpPr/>
          <p:nvPr/>
        </p:nvSpPr>
        <p:spPr>
          <a:xfrm>
            <a:off x="7239150" y="8300450"/>
            <a:ext cx="23058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00"/>
              <a:buFont typeface="Courier New"/>
              <a:buNone/>
            </a:pPr>
            <a:r>
              <a:rPr b="0" i="0" lang="en-US" sz="1400" u="none" cap="none" strike="noStrike">
                <a:solidFill>
                  <a:srgbClr val="3F4A2C"/>
                </a:solidFill>
                <a:latin typeface="Courier New"/>
                <a:ea typeface="Courier New"/>
                <a:cs typeface="Courier New"/>
                <a:sym typeface="Courier New"/>
              </a:rPr>
              <a:t>@institutosouguth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g3e8c444a03e_1_25"/>
          <p:cNvSpPr/>
          <p:nvPr/>
        </p:nvSpPr>
        <p:spPr>
          <a:xfrm>
            <a:off x="11415538" y="4993098"/>
            <a:ext cx="4469100" cy="24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6175" lIns="36175" spcFirstLastPara="1" rIns="36175" wrap="square" tIns="3617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6411"/>
              <a:buFont typeface="Georgia"/>
              <a:buNone/>
            </a:pPr>
            <a:r>
              <a:rPr b="0" i="0" lang="en-US" sz="6411" u="none" cap="none" strike="noStrike">
                <a:solidFill>
                  <a:srgbClr val="2D3320"/>
                </a:solidFill>
                <a:latin typeface="Arial"/>
                <a:ea typeface="Arial"/>
                <a:cs typeface="Arial"/>
                <a:sym typeface="Arial"/>
              </a:rPr>
              <a:t>Instituto</a:t>
            </a:r>
            <a:endParaRPr b="0" i="0" sz="6411" u="none" cap="none" strike="noStrike">
              <a:solidFill>
                <a:srgbClr val="2D332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6411"/>
              <a:buFont typeface="Georgia"/>
              <a:buNone/>
            </a:pPr>
            <a:r>
              <a:rPr b="0" i="0" lang="en-US" sz="6411" u="none" cap="none" strike="noStrike">
                <a:solidFill>
                  <a:srgbClr val="2D3320"/>
                </a:solidFill>
                <a:latin typeface="Arial"/>
                <a:ea typeface="Arial"/>
                <a:cs typeface="Arial"/>
                <a:sym typeface="Arial"/>
              </a:rPr>
              <a:t>Sou </a:t>
            </a:r>
            <a:r>
              <a:rPr b="0" i="0" lang="en-US" sz="6411" u="none" cap="none" strike="noStrike">
                <a:solidFill>
                  <a:srgbClr val="B85A1D"/>
                </a:solidFill>
                <a:latin typeface="Arial"/>
                <a:ea typeface="Arial"/>
                <a:cs typeface="Arial"/>
                <a:sym typeface="Arial"/>
              </a:rPr>
              <a:t>Güth</a:t>
            </a:r>
            <a:endParaRPr b="0" i="0" sz="6411" u="none" cap="none" strike="noStrike">
              <a:solidFill>
                <a:srgbClr val="B85A1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2" name="Google Shape;32;g3e8c444a03e_1_25"/>
          <p:cNvPicPr preferRelativeResize="0"/>
          <p:nvPr/>
        </p:nvPicPr>
        <p:blipFill rotWithShape="1">
          <a:blip r:embed="rId4">
            <a:alphaModFix amt="60000"/>
          </a:blip>
          <a:srcRect b="0" l="0" r="0" t="0"/>
          <a:stretch/>
        </p:blipFill>
        <p:spPr>
          <a:xfrm>
            <a:off x="16383000" y="7657654"/>
            <a:ext cx="762000" cy="1238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g3e8c444a03e_1_25"/>
          <p:cNvSpPr/>
          <p:nvPr/>
        </p:nvSpPr>
        <p:spPr>
          <a:xfrm rot="2537578">
            <a:off x="16232381" y="8589341"/>
            <a:ext cx="3238415" cy="2286153"/>
          </a:xfrm>
          <a:prstGeom prst="roundRect">
            <a:avLst>
              <a:gd fmla="val 50000" name="adj"/>
            </a:avLst>
          </a:prstGeom>
          <a:solidFill>
            <a:srgbClr val="B85A1D">
              <a:alpha val="8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34" name="Google Shape;34;g3e8c444a03e_1_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02161" y="1924776"/>
            <a:ext cx="2695870" cy="2695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0" name="Google Shape;40;p2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-285750" y="1143000"/>
            <a:ext cx="13335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"/>
          <p:cNvSpPr/>
          <p:nvPr/>
        </p:nvSpPr>
        <p:spPr>
          <a:xfrm>
            <a:off x="914400" y="381000"/>
            <a:ext cx="1186086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01 · ORIGEM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16566356" y="381000"/>
            <a:ext cx="883444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SOU GÜTH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914400" y="1048569"/>
            <a:ext cx="2820054" cy="26193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6E7558"/>
                </a:solidFill>
                <a:latin typeface="Arial"/>
                <a:ea typeface="Arial"/>
                <a:cs typeface="Arial"/>
                <a:sym typeface="Arial"/>
              </a:rPr>
              <a:t>COMO TUDO COMEÇOU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914400" y="1614835"/>
            <a:ext cx="17108700" cy="18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7200"/>
              <a:buFont typeface="Georgia"/>
              <a:buNone/>
            </a:pPr>
            <a:r>
              <a:rPr b="0" i="0" lang="en-US" sz="72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O esporte foi nosso </a:t>
            </a:r>
            <a:r>
              <a:rPr b="0" i="1" lang="en-US" sz="72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primeiro refúgio.</a:t>
            </a:r>
            <a:endParaRPr b="0" i="0" sz="7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914400" y="3290306"/>
            <a:ext cx="15038700" cy="8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O Instituto Sou Güth nasce de uma vivência — não de uma teoria. </a:t>
            </a:r>
            <a:endParaRPr b="0" i="1" sz="2400" u="none" cap="none" strike="noStrike">
              <a:solidFill>
                <a:srgbClr val="3F4A2C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Nasce de quem precisou do esporte para encontrar abrigo.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914400" y="4705127"/>
            <a:ext cx="3962921" cy="2628900"/>
          </a:xfrm>
          <a:prstGeom prst="roundRect">
            <a:avLst>
              <a:gd fmla="val 2174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1171575" y="5106803"/>
            <a:ext cx="533400" cy="533400"/>
          </a:xfrm>
          <a:prstGeom prst="ellipse">
            <a:avLst/>
          </a:prstGeom>
          <a:solidFill>
            <a:srgbClr val="2D33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8" name="Google Shape;4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4925" y="5114702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2"/>
          <p:cNvSpPr/>
          <p:nvPr/>
        </p:nvSpPr>
        <p:spPr>
          <a:xfrm>
            <a:off x="1805650" y="5102001"/>
            <a:ext cx="23760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75"/>
              <a:buFont typeface="Georgia"/>
              <a:buNone/>
            </a:pPr>
            <a:r>
              <a:rPr b="0" i="0" lang="en-US" sz="1875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Quando a casa não era abrigo.</a:t>
            </a:r>
            <a:endParaRPr b="0" i="0" sz="18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1171575" y="6161871"/>
            <a:ext cx="3552000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4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Crescemos sabendo que nem sempre o lar é um ambiente seguro — e que o palco poderia ser.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5067821" y="4705127"/>
            <a:ext cx="3962921" cy="2628900"/>
          </a:xfrm>
          <a:prstGeom prst="roundRect">
            <a:avLst>
              <a:gd fmla="val 2174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5324996" y="5148620"/>
            <a:ext cx="533400" cy="5334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5950650" y="5101951"/>
            <a:ext cx="25800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75"/>
              <a:buFont typeface="Georgia"/>
              <a:buNone/>
            </a:pPr>
            <a:r>
              <a:rPr b="0" i="0" lang="en-US" sz="1875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Quando a cobrança pesava demais.</a:t>
            </a:r>
            <a:endParaRPr b="0" i="0" sz="18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5324996" y="6161871"/>
            <a:ext cx="35520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4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Vivemos o esporte profissionalizante e sua pressão — que pode ferir em vez de cuidar.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914400" y="7687096"/>
            <a:ext cx="8243700" cy="103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650"/>
              <a:buFont typeface="Georgia"/>
              <a:buNone/>
            </a:pPr>
            <a:r>
              <a:rPr b="0" i="1" lang="en-US" sz="165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Transformamos essas vivências em método: o esporte como cuidado,</a:t>
            </a:r>
            <a:endParaRPr b="0" i="1" sz="1650" u="none" cap="none" strike="noStrike">
              <a:solidFill>
                <a:srgbClr val="3F4A2C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650"/>
              <a:buFont typeface="Georgia"/>
              <a:buNone/>
            </a:pPr>
            <a:r>
              <a:rPr b="0" i="1" lang="en-US" sz="165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 nunca como cobrança.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56" name="Google Shape;5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30942" y="3127037"/>
            <a:ext cx="7657057" cy="7170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57" name="Google Shape;57;p2"/>
          <p:cNvPicPr preferRelativeResize="0"/>
          <p:nvPr/>
        </p:nvPicPr>
        <p:blipFill rotWithShape="1">
          <a:blip r:embed="rId6">
            <a:alphaModFix amt="50000"/>
          </a:blip>
          <a:srcRect b="0" l="0" r="0" t="0"/>
          <a:stretch/>
        </p:blipFill>
        <p:spPr>
          <a:xfrm rot="10800000">
            <a:off x="16516350" y="6428036"/>
            <a:ext cx="1143000" cy="19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"/>
          <p:cNvSpPr/>
          <p:nvPr/>
        </p:nvSpPr>
        <p:spPr>
          <a:xfrm>
            <a:off x="16040689" y="9819575"/>
            <a:ext cx="20943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ORIGEM · COMO SURGIU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64" name="Google Shape;64;g3e8c444a03e_1_50"/>
          <p:cNvPicPr preferRelativeResize="0"/>
          <p:nvPr/>
        </p:nvPicPr>
        <p:blipFill rotWithShape="1">
          <a:blip r:embed="rId3">
            <a:alphaModFix amt="45000"/>
          </a:blip>
          <a:srcRect b="0" l="0" r="0" t="0"/>
          <a:stretch/>
        </p:blipFill>
        <p:spPr>
          <a:xfrm rot="10800000">
            <a:off x="17145000" y="1143000"/>
            <a:ext cx="13335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g3e8c444a03e_1_50"/>
          <p:cNvSpPr/>
          <p:nvPr/>
        </p:nvSpPr>
        <p:spPr>
          <a:xfrm>
            <a:off x="914400" y="381000"/>
            <a:ext cx="13878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sz="1200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 · CONTEXTO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g3e8c444a03e_1_50"/>
          <p:cNvSpPr/>
          <p:nvPr/>
        </p:nvSpPr>
        <p:spPr>
          <a:xfrm>
            <a:off x="16566356" y="381000"/>
            <a:ext cx="8835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SOU GÜTH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g3e8c444a03e_1_50"/>
          <p:cNvSpPr/>
          <p:nvPr/>
        </p:nvSpPr>
        <p:spPr>
          <a:xfrm>
            <a:off x="914400" y="1066800"/>
            <a:ext cx="14716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6E7558"/>
                </a:solidFill>
                <a:latin typeface="Arial"/>
                <a:ea typeface="Arial"/>
                <a:cs typeface="Arial"/>
                <a:sym typeface="Arial"/>
              </a:rPr>
              <a:t>O DESAFIO QUE QUEREMOS ENFRENTAR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g3e8c444a03e_1_50"/>
          <p:cNvSpPr/>
          <p:nvPr/>
        </p:nvSpPr>
        <p:spPr>
          <a:xfrm>
            <a:off x="838113" y="1795450"/>
            <a:ext cx="16535400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6300"/>
              <a:buFont typeface="Georgia"/>
              <a:buNone/>
            </a:pPr>
            <a:r>
              <a:rPr b="0" i="0" lang="en-US" sz="63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Barreiras invisíveis, </a:t>
            </a:r>
            <a:r>
              <a:rPr b="0" i="1" lang="en-US" sz="63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profundamente sentidas.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g3e8c444a03e_1_50"/>
          <p:cNvSpPr/>
          <p:nvPr/>
        </p:nvSpPr>
        <p:spPr>
          <a:xfrm>
            <a:off x="914400" y="3196512"/>
            <a:ext cx="11772900" cy="8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Em contextos de vulnerabilidade social, o desenvolvimento emocional enfrenta barreiras que não se veem — mas que pesam no corpo, no vínculo e no futuro.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g3e8c444a03e_1_50"/>
          <p:cNvSpPr/>
          <p:nvPr/>
        </p:nvSpPr>
        <p:spPr>
          <a:xfrm>
            <a:off x="914400" y="4723358"/>
            <a:ext cx="5308500" cy="2907300"/>
          </a:xfrm>
          <a:prstGeom prst="roundRect">
            <a:avLst>
              <a:gd fmla="val 1966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g3e8c444a03e_1_50"/>
          <p:cNvSpPr/>
          <p:nvPr/>
        </p:nvSpPr>
        <p:spPr>
          <a:xfrm>
            <a:off x="1228725" y="5037683"/>
            <a:ext cx="609600" cy="609600"/>
          </a:xfrm>
          <a:prstGeom prst="ellipse">
            <a:avLst/>
          </a:prstGeom>
          <a:solidFill>
            <a:srgbClr val="2D33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72" name="Google Shape;72;g3e8c444a03e_1_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1125" y="5190083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g3e8c444a03e_1_50"/>
          <p:cNvSpPr/>
          <p:nvPr/>
        </p:nvSpPr>
        <p:spPr>
          <a:xfrm>
            <a:off x="1936525" y="5151725"/>
            <a:ext cx="36552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700"/>
              <a:buFont typeface="Georgia"/>
              <a:buNone/>
            </a:pPr>
            <a:r>
              <a:rPr b="0" i="0" lang="en-US" sz="27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O corpo fala primeiro.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3e8c444a03e_1_50"/>
          <p:cNvSpPr/>
          <p:nvPr/>
        </p:nvSpPr>
        <p:spPr>
          <a:xfrm>
            <a:off x="1228725" y="5961671"/>
            <a:ext cx="48204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575"/>
              <a:buFont typeface="Arial"/>
              <a:buNone/>
            </a:pPr>
            <a:r>
              <a:rPr b="0" i="0" lang="en-US" sz="15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A tensão e o estresse aparecem no corpo antes mesmo de serem compreendidos ou nomeados.</a:t>
            </a:r>
            <a:endParaRPr b="0" i="0" sz="15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3e8c444a03e_1_50"/>
          <p:cNvSpPr/>
          <p:nvPr/>
        </p:nvSpPr>
        <p:spPr>
          <a:xfrm>
            <a:off x="6489650" y="4723358"/>
            <a:ext cx="5308500" cy="2907300"/>
          </a:xfrm>
          <a:prstGeom prst="roundRect">
            <a:avLst>
              <a:gd fmla="val 1966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g3e8c444a03e_1_50"/>
          <p:cNvSpPr/>
          <p:nvPr/>
        </p:nvSpPr>
        <p:spPr>
          <a:xfrm>
            <a:off x="6803975" y="5037683"/>
            <a:ext cx="609600" cy="609600"/>
          </a:xfrm>
          <a:prstGeom prst="ellipse">
            <a:avLst/>
          </a:prstGeom>
          <a:solidFill>
            <a:srgbClr val="2D33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77" name="Google Shape;77;g3e8c444a03e_1_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56375" y="5190083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g3e8c444a03e_1_50"/>
          <p:cNvSpPr/>
          <p:nvPr/>
        </p:nvSpPr>
        <p:spPr>
          <a:xfrm>
            <a:off x="7570450" y="5151725"/>
            <a:ext cx="25158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700"/>
              <a:buFont typeface="Georgia"/>
              <a:buNone/>
            </a:pPr>
            <a:r>
              <a:rPr b="0" i="0" lang="en-US" sz="27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Rotina frágil.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g3e8c444a03e_1_50"/>
          <p:cNvSpPr/>
          <p:nvPr/>
        </p:nvSpPr>
        <p:spPr>
          <a:xfrm>
            <a:off x="6803975" y="5961671"/>
            <a:ext cx="4820400" cy="9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575"/>
              <a:buFont typeface="Arial"/>
              <a:buNone/>
            </a:pPr>
            <a:r>
              <a:rPr b="0" i="0" lang="en-US" sz="15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A ausência de previsibilidade compromete o senso de segurança e a continuidade do desenvolvimento da criança.</a:t>
            </a:r>
            <a:endParaRPr b="0" i="0" sz="15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g3e8c444a03e_1_50"/>
          <p:cNvSpPr/>
          <p:nvPr/>
        </p:nvSpPr>
        <p:spPr>
          <a:xfrm>
            <a:off x="12064975" y="4723358"/>
            <a:ext cx="5308500" cy="2907300"/>
          </a:xfrm>
          <a:prstGeom prst="roundRect">
            <a:avLst>
              <a:gd fmla="val 1966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3e8c444a03e_1_50"/>
          <p:cNvSpPr/>
          <p:nvPr/>
        </p:nvSpPr>
        <p:spPr>
          <a:xfrm>
            <a:off x="12379300" y="5037683"/>
            <a:ext cx="609600" cy="609600"/>
          </a:xfrm>
          <a:prstGeom prst="ellipse">
            <a:avLst/>
          </a:prstGeom>
          <a:solidFill>
            <a:srgbClr val="2D33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82" name="Google Shape;82;g3e8c444a03e_1_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31700" y="5190083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g3e8c444a03e_1_50"/>
          <p:cNvSpPr/>
          <p:nvPr/>
        </p:nvSpPr>
        <p:spPr>
          <a:xfrm>
            <a:off x="13130150" y="5151725"/>
            <a:ext cx="31782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700"/>
              <a:buFont typeface="Georgia"/>
              <a:buNone/>
            </a:pPr>
            <a:r>
              <a:rPr b="0" i="0" lang="en-US" sz="27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Falta de referência.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g3e8c444a03e_1_50"/>
          <p:cNvSpPr/>
          <p:nvPr/>
        </p:nvSpPr>
        <p:spPr>
          <a:xfrm>
            <a:off x="12379300" y="5961671"/>
            <a:ext cx="48204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575"/>
              <a:buFont typeface="Arial"/>
              <a:buNone/>
            </a:pPr>
            <a:r>
              <a:rPr b="0" i="0" lang="en-US" sz="15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Sem espelhos saudáveis, o desenvolvimento emocional e relacional fica comprometido.</a:t>
            </a:r>
            <a:endParaRPr b="0" i="0" sz="15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e8c444a03e_1_50"/>
          <p:cNvSpPr/>
          <p:nvPr/>
        </p:nvSpPr>
        <p:spPr>
          <a:xfrm>
            <a:off x="914400" y="8240316"/>
            <a:ext cx="16459200" cy="1066800"/>
          </a:xfrm>
          <a:prstGeom prst="roundRect">
            <a:avLst>
              <a:gd fmla="val 5357" name="adj"/>
            </a:avLst>
          </a:prstGeom>
          <a:solidFill>
            <a:srgbClr val="3F4A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3e8c444a03e_1_50"/>
          <p:cNvSpPr/>
          <p:nvPr/>
        </p:nvSpPr>
        <p:spPr>
          <a:xfrm>
            <a:off x="1295400" y="8545116"/>
            <a:ext cx="76200" cy="457200"/>
          </a:xfrm>
          <a:prstGeom prst="roundRect">
            <a:avLst>
              <a:gd fmla="val 25000" name="adj"/>
            </a:avLst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3e8c444a03e_1_50"/>
          <p:cNvSpPr/>
          <p:nvPr/>
        </p:nvSpPr>
        <p:spPr>
          <a:xfrm>
            <a:off x="1676400" y="8567950"/>
            <a:ext cx="129048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2700"/>
              <a:buFont typeface="Georgia"/>
              <a:buNone/>
            </a:pPr>
            <a:r>
              <a:rPr b="0" i="1" lang="en-US" sz="2700" u="none" cap="none" strike="noStrike">
                <a:solidFill>
                  <a:srgbClr val="F5ECDC"/>
                </a:solidFill>
                <a:latin typeface="Georgia"/>
                <a:ea typeface="Georgia"/>
                <a:cs typeface="Georgia"/>
                <a:sym typeface="Georgia"/>
              </a:rPr>
              <a:t>Sem estrutura emocional, não há aprendizagem sustentável.</a:t>
            </a:r>
            <a:endParaRPr b="0" i="0" sz="2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e8c444a03e_1_50"/>
          <p:cNvSpPr/>
          <p:nvPr/>
        </p:nvSpPr>
        <p:spPr>
          <a:xfrm>
            <a:off x="15557450" y="9725025"/>
            <a:ext cx="18924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CONTEXTO · DESAFIO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g3e8c444a03e_1_50" title="icon-movement-creme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14875" y="5032838"/>
            <a:ext cx="609600" cy="609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g3e8c444a03e_1_50" title="icon-handshake-creme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82855" y="5035263"/>
            <a:ext cx="609600" cy="609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g3e8c444a03e_1_50" title="icon-network-creme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460831" y="5144388"/>
            <a:ext cx="457199" cy="45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97" name="Google Shape;97;p4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-190500" y="7620000"/>
            <a:ext cx="13335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4"/>
          <p:cNvSpPr/>
          <p:nvPr/>
        </p:nvSpPr>
        <p:spPr>
          <a:xfrm>
            <a:off x="914400" y="381000"/>
            <a:ext cx="1488802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03 · INSTITUTO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16566356" y="381000"/>
            <a:ext cx="883444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SOU GÜTH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reencoded.png" id="100" name="Google Shape;10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144500" y="0"/>
            <a:ext cx="51435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4"/>
          <p:cNvSpPr/>
          <p:nvPr/>
        </p:nvSpPr>
        <p:spPr>
          <a:xfrm>
            <a:off x="914400" y="1099751"/>
            <a:ext cx="1684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6E7558"/>
                </a:solidFill>
                <a:latin typeface="Arial"/>
                <a:ea typeface="Arial"/>
                <a:cs typeface="Arial"/>
                <a:sym typeface="Arial"/>
              </a:rPr>
              <a:t>QUEM SOMOS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914400" y="1689771"/>
            <a:ext cx="12717900" cy="12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7200"/>
              <a:buFont typeface="Georgia"/>
              <a:buNone/>
            </a:pPr>
            <a:r>
              <a:rPr b="0" i="0" lang="en-US" sz="72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Cuidamos pelo </a:t>
            </a:r>
            <a:r>
              <a:rPr b="0" i="1" lang="en-US" sz="72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movimento</a:t>
            </a:r>
            <a:r>
              <a:rPr b="0" i="0" lang="en-US" sz="72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b="0" i="0" sz="7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914400" y="3405200"/>
            <a:ext cx="11024400" cy="13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650"/>
              <a:buFont typeface="Arial"/>
              <a:buNone/>
            </a:pPr>
            <a:r>
              <a:rPr b="0" i="0" lang="en-US" sz="2000" u="none" cap="none" strike="noStrike">
                <a:solidFill>
                  <a:srgbClr val="2D3320"/>
                </a:solidFill>
                <a:latin typeface="Arial"/>
                <a:ea typeface="Arial"/>
                <a:cs typeface="Arial"/>
                <a:sym typeface="Arial"/>
              </a:rPr>
              <a:t>O </a:t>
            </a:r>
            <a:r>
              <a:rPr b="1" i="0" lang="en-US" sz="2000" u="none" cap="none" strike="noStrike">
                <a:solidFill>
                  <a:srgbClr val="2D3320"/>
                </a:solidFill>
                <a:latin typeface="Arial"/>
                <a:ea typeface="Arial"/>
                <a:cs typeface="Arial"/>
                <a:sym typeface="Arial"/>
              </a:rPr>
              <a:t>Instituto Sou Güth </a:t>
            </a:r>
            <a:r>
              <a:rPr b="0" i="0" lang="en-US" sz="2000" u="none" cap="none" strike="noStrike">
                <a:solidFill>
                  <a:srgbClr val="2D3320"/>
                </a:solidFill>
                <a:latin typeface="Arial"/>
                <a:ea typeface="Arial"/>
                <a:cs typeface="Arial"/>
                <a:sym typeface="Arial"/>
              </a:rPr>
              <a:t>é uma organização dedicada à educação socioemocional por meio do esporte e do movimento, voltada especialmente para crianças e adolescentes em contextos de vulnerabilidade social.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4"/>
          <p:cNvSpPr/>
          <p:nvPr/>
        </p:nvSpPr>
        <p:spPr>
          <a:xfrm>
            <a:off x="914400" y="5510888"/>
            <a:ext cx="10250700" cy="6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650"/>
              <a:buFont typeface="Georgia"/>
              <a:buNone/>
            </a:pPr>
            <a:r>
              <a:rPr b="0" i="1" lang="en-US" sz="200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Acreditamos que o esporte transforma quando caminha lado a lado com o cuidado emocional. Aqui, o esporte não é o destino final — é a linguagem que nos conecta.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"/>
          <p:cNvSpPr/>
          <p:nvPr/>
        </p:nvSpPr>
        <p:spPr>
          <a:xfrm>
            <a:off x="914400" y="6862385"/>
            <a:ext cx="93201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B85A1D"/>
                </a:solidFill>
                <a:latin typeface="Arial"/>
                <a:ea typeface="Arial"/>
                <a:cs typeface="Arial"/>
                <a:sym typeface="Arial"/>
              </a:rPr>
              <a:t>NOSSO PROPÓSITO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914400" y="7257673"/>
            <a:ext cx="44835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950"/>
              <a:buFont typeface="Georgia"/>
              <a:buNone/>
            </a:pPr>
            <a:r>
              <a:rPr b="0" i="1" lang="en-US" sz="19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· Desenvolver autoestima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5610225" y="7257673"/>
            <a:ext cx="44835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950"/>
              <a:buFont typeface="Georgia"/>
              <a:buNone/>
            </a:pPr>
            <a:r>
              <a:rPr b="0" i="1" lang="en-US" sz="19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· Organizar emoções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914400" y="7691060"/>
            <a:ext cx="44835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950"/>
              <a:buFont typeface="Georgia"/>
              <a:buNone/>
            </a:pPr>
            <a:r>
              <a:rPr b="0" i="1" lang="en-US" sz="19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· Construir pertencimento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5610225" y="7691060"/>
            <a:ext cx="4483500" cy="3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950"/>
              <a:buFont typeface="Georgia"/>
              <a:buNone/>
            </a:pPr>
            <a:r>
              <a:rPr b="0" i="1" lang="en-US" sz="19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· Criar perspectiva de futuro</a:t>
            </a:r>
            <a:endParaRPr b="0" i="0" sz="19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14798384" y="9725025"/>
            <a:ext cx="22959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INSTITUTO · QUEM SOMOS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16" name="Google Shape;116;p5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 rot="10800000">
            <a:off x="17145000" y="1143000"/>
            <a:ext cx="13335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5"/>
          <p:cNvSpPr/>
          <p:nvPr/>
        </p:nvSpPr>
        <p:spPr>
          <a:xfrm>
            <a:off x="914400" y="381000"/>
            <a:ext cx="1387897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04 · PROPOSTA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16566356" y="381000"/>
            <a:ext cx="883444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SOU GÜTH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/>
          <p:nvPr/>
        </p:nvSpPr>
        <p:spPr>
          <a:xfrm>
            <a:off x="914400" y="914400"/>
            <a:ext cx="14716125" cy="26193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6E7558"/>
                </a:solidFill>
                <a:latin typeface="Arial"/>
                <a:ea typeface="Arial"/>
                <a:cs typeface="Arial"/>
                <a:sym typeface="Arial"/>
              </a:rPr>
              <a:t>NOSSA PROPOSTA DE VALOR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914400" y="1252538"/>
            <a:ext cx="14716125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6300"/>
              <a:buFont typeface="Georgia"/>
              <a:buNone/>
            </a:pPr>
            <a:r>
              <a:rPr b="0" i="0" lang="en-US" sz="63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O que </a:t>
            </a:r>
            <a:r>
              <a:rPr b="0" i="1" lang="en-US" sz="63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entregamos?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914400" y="2300300"/>
            <a:ext cx="16878900" cy="8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Transformamos o esporte em um ambiente estruturado de desenvolvimento humano. </a:t>
            </a:r>
            <a:endParaRPr b="0" i="1" sz="2400" u="none" cap="none" strike="noStrike">
              <a:solidFill>
                <a:srgbClr val="3F4A2C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Cada ciclo do Instituto Sou Güth oferece: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914400" y="3504158"/>
            <a:ext cx="5334000" cy="2247900"/>
          </a:xfrm>
          <a:prstGeom prst="roundRect">
            <a:avLst>
              <a:gd fmla="val 254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1209675" y="3799433"/>
            <a:ext cx="571500" cy="571500"/>
          </a:xfrm>
          <a:prstGeom prst="ellipse">
            <a:avLst/>
          </a:prstGeom>
          <a:solidFill>
            <a:srgbClr val="A8AE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4" name="Google Shape;12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2550" y="3942308"/>
            <a:ext cx="2857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5"/>
          <p:cNvSpPr/>
          <p:nvPr/>
        </p:nvSpPr>
        <p:spPr>
          <a:xfrm>
            <a:off x="1905295" y="3889950"/>
            <a:ext cx="3070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Segurança emocional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1209675" y="4782831"/>
            <a:ext cx="48858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6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Um espaço onde a criança se sente protegida para simplesmente existir.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6477000" y="3504158"/>
            <a:ext cx="5334000" cy="2247900"/>
          </a:xfrm>
          <a:prstGeom prst="roundRect">
            <a:avLst>
              <a:gd fmla="val 254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6772275" y="3799433"/>
            <a:ext cx="571500" cy="571500"/>
          </a:xfrm>
          <a:prstGeom prst="ellipse">
            <a:avLst/>
          </a:prstGeom>
          <a:solidFill>
            <a:srgbClr val="6E7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9" name="Google Shape;12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15150" y="3942308"/>
            <a:ext cx="2857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5"/>
          <p:cNvSpPr/>
          <p:nvPr/>
        </p:nvSpPr>
        <p:spPr>
          <a:xfrm>
            <a:off x="7467896" y="3889950"/>
            <a:ext cx="31746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Vínculos de referência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6772275" y="4782831"/>
            <a:ext cx="48858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6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Adultos confiáveis que se tornam espelhos saudáveis.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12039600" y="3504158"/>
            <a:ext cx="5334000" cy="2247900"/>
          </a:xfrm>
          <a:prstGeom prst="roundRect">
            <a:avLst>
              <a:gd fmla="val 254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12334875" y="3799433"/>
            <a:ext cx="571500" cy="5715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4" name="Google Shape;13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77750" y="3942308"/>
            <a:ext cx="2857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/>
          <p:nvPr/>
        </p:nvSpPr>
        <p:spPr>
          <a:xfrm>
            <a:off x="13044900" y="3889900"/>
            <a:ext cx="33234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Rotina e previsibilidade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12334875" y="4782831"/>
            <a:ext cx="48858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6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Constância que gera senso de segurança e continuidade.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914400" y="5980658"/>
            <a:ext cx="5334000" cy="2247900"/>
          </a:xfrm>
          <a:prstGeom prst="roundRect">
            <a:avLst>
              <a:gd fmla="val 254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1209675" y="6275933"/>
            <a:ext cx="571500" cy="571500"/>
          </a:xfrm>
          <a:prstGeom prst="ellipse">
            <a:avLst/>
          </a:prstGeom>
          <a:solidFill>
            <a:srgbClr val="E6D6B9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9" name="Google Shape;13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2550" y="6418808"/>
            <a:ext cx="2857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5"/>
          <p:cNvSpPr/>
          <p:nvPr/>
        </p:nvSpPr>
        <p:spPr>
          <a:xfrm>
            <a:off x="1879962" y="6423525"/>
            <a:ext cx="4372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Desenvolvimento socioemocional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1209675" y="7301148"/>
            <a:ext cx="48858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6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Competências que sustentam relações e escolhas por toda a vida.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6477000" y="5980658"/>
            <a:ext cx="5334000" cy="2247900"/>
          </a:xfrm>
          <a:prstGeom prst="roundRect">
            <a:avLst>
              <a:gd fmla="val 254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6772275" y="6275933"/>
            <a:ext cx="571500" cy="571500"/>
          </a:xfrm>
          <a:prstGeom prst="ellipse">
            <a:avLst/>
          </a:prstGeom>
          <a:solidFill>
            <a:srgbClr val="2D33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44" name="Google Shape;14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15150" y="6418808"/>
            <a:ext cx="2857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5"/>
          <p:cNvSpPr/>
          <p:nvPr/>
        </p:nvSpPr>
        <p:spPr>
          <a:xfrm>
            <a:off x="7427409" y="6360799"/>
            <a:ext cx="2824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Pertencimento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5"/>
          <p:cNvSpPr/>
          <p:nvPr/>
        </p:nvSpPr>
        <p:spPr>
          <a:xfrm>
            <a:off x="6772275" y="7301148"/>
            <a:ext cx="48858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6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Fazer parte de um grupo que acolhe, reconhece e espera por você.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5"/>
          <p:cNvSpPr/>
          <p:nvPr/>
        </p:nvSpPr>
        <p:spPr>
          <a:xfrm>
            <a:off x="12039600" y="5980658"/>
            <a:ext cx="5334000" cy="2247900"/>
          </a:xfrm>
          <a:prstGeom prst="roundRect">
            <a:avLst>
              <a:gd fmla="val 254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"/>
          <p:cNvSpPr/>
          <p:nvPr/>
        </p:nvSpPr>
        <p:spPr>
          <a:xfrm>
            <a:off x="12334875" y="6275933"/>
            <a:ext cx="571500" cy="571500"/>
          </a:xfrm>
          <a:prstGeom prst="ellipse">
            <a:avLst/>
          </a:prstGeom>
          <a:solidFill>
            <a:srgbClr val="A8AE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49" name="Google Shape;14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77750" y="6418808"/>
            <a:ext cx="285750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5"/>
          <p:cNvSpPr/>
          <p:nvPr/>
        </p:nvSpPr>
        <p:spPr>
          <a:xfrm>
            <a:off x="13044900" y="6390224"/>
            <a:ext cx="30708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Perspectiva de futuro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5"/>
          <p:cNvSpPr/>
          <p:nvPr/>
        </p:nvSpPr>
        <p:spPr>
          <a:xfrm>
            <a:off x="12334875" y="7301148"/>
            <a:ext cx="48858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6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Enxergar possibilidades para além do presente.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5"/>
          <p:cNvSpPr/>
          <p:nvPr/>
        </p:nvSpPr>
        <p:spPr>
          <a:xfrm>
            <a:off x="914400" y="8609558"/>
            <a:ext cx="16459200" cy="990600"/>
          </a:xfrm>
          <a:prstGeom prst="roundRect">
            <a:avLst>
              <a:gd fmla="val 5769" name="adj"/>
            </a:avLst>
          </a:prstGeom>
          <a:solidFill>
            <a:srgbClr val="3F4A2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1295400" y="8876258"/>
            <a:ext cx="76200" cy="457200"/>
          </a:xfrm>
          <a:prstGeom prst="roundRect">
            <a:avLst>
              <a:gd fmla="val 25000" name="adj"/>
            </a:avLst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1509132" y="8914350"/>
            <a:ext cx="157734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F5ECDC"/>
                </a:solidFill>
                <a:latin typeface="Georgia"/>
                <a:ea typeface="Georgia"/>
                <a:cs typeface="Georgia"/>
                <a:sym typeface="Georgia"/>
              </a:rPr>
              <a:t>Não oferecemos apenas atividades — oferecemos condições para que crianças se desenvolvam de forma saudável.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15658356" y="9725025"/>
            <a:ext cx="1791444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PROPOSTA DE VALOR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161" name="Google Shape;161;g3e8c444a03e_1_117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-285750" y="1143000"/>
            <a:ext cx="13335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g3e8c444a03e_1_117"/>
          <p:cNvSpPr/>
          <p:nvPr/>
        </p:nvSpPr>
        <p:spPr>
          <a:xfrm>
            <a:off x="914400" y="381000"/>
            <a:ext cx="16905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sz="1200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 · METODOLOGIA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3e8c444a03e_1_117"/>
          <p:cNvSpPr/>
          <p:nvPr/>
        </p:nvSpPr>
        <p:spPr>
          <a:xfrm>
            <a:off x="16566356" y="381000"/>
            <a:ext cx="8835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SOU GÜTH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g3e8c444a03e_1_117"/>
          <p:cNvSpPr/>
          <p:nvPr/>
        </p:nvSpPr>
        <p:spPr>
          <a:xfrm>
            <a:off x="914400" y="914400"/>
            <a:ext cx="147162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6E7558"/>
                </a:solidFill>
                <a:latin typeface="Arial"/>
                <a:ea typeface="Arial"/>
                <a:cs typeface="Arial"/>
                <a:sym typeface="Arial"/>
              </a:rPr>
              <a:t>NOSSA SOLUÇÃO ESTRUTURADA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3e8c444a03e_1_117"/>
          <p:cNvSpPr/>
          <p:nvPr/>
        </p:nvSpPr>
        <p:spPr>
          <a:xfrm>
            <a:off x="914400" y="1252538"/>
            <a:ext cx="14716200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6300"/>
              <a:buFont typeface="Georgia"/>
              <a:buNone/>
            </a:pPr>
            <a:r>
              <a:rPr b="0" i="0" lang="en-US" sz="63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Quatro pilares, </a:t>
            </a:r>
            <a:r>
              <a:rPr b="0" i="1" lang="en-US" sz="63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uma metodologia.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e8c444a03e_1_117"/>
          <p:cNvSpPr/>
          <p:nvPr/>
        </p:nvSpPr>
        <p:spPr>
          <a:xfrm>
            <a:off x="914400" y="2888054"/>
            <a:ext cx="165354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Ciclos formativos de 12 semanas, fundamentados em quatro pilares essenciais que sustentam o cuidado emocional.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e8c444a03e_1_117"/>
          <p:cNvSpPr/>
          <p:nvPr/>
        </p:nvSpPr>
        <p:spPr>
          <a:xfrm>
            <a:off x="914400" y="3969023"/>
            <a:ext cx="3943200" cy="3068700"/>
          </a:xfrm>
          <a:prstGeom prst="roundRect">
            <a:avLst>
              <a:gd fmla="val 186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3e8c444a03e_1_117"/>
          <p:cNvSpPr/>
          <p:nvPr/>
        </p:nvSpPr>
        <p:spPr>
          <a:xfrm>
            <a:off x="1209675" y="4321448"/>
            <a:ext cx="685800" cy="685800"/>
          </a:xfrm>
          <a:prstGeom prst="ellipse">
            <a:avLst/>
          </a:prstGeom>
          <a:solidFill>
            <a:srgbClr val="A8AE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69" name="Google Shape;169;g3e8c444a03e_1_1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1125" y="4492898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3e8c444a03e_1_117"/>
          <p:cNvSpPr/>
          <p:nvPr/>
        </p:nvSpPr>
        <p:spPr>
          <a:xfrm>
            <a:off x="1275983" y="4369231"/>
            <a:ext cx="8835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4800"/>
              <a:buFont typeface="Georgia"/>
              <a:buNone/>
            </a:pPr>
            <a:r>
              <a:rPr b="0" i="1" lang="en-US" sz="35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e8c444a03e_1_117"/>
          <p:cNvSpPr/>
          <p:nvPr/>
        </p:nvSpPr>
        <p:spPr>
          <a:xfrm>
            <a:off x="1209675" y="5312048"/>
            <a:ext cx="34533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700"/>
              <a:buFont typeface="Georgia"/>
              <a:buNone/>
            </a:pPr>
            <a:r>
              <a:rPr b="0" i="0" lang="en-US" sz="22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Corpo como abrigo.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e8c444a03e_1_117"/>
          <p:cNvSpPr/>
          <p:nvPr/>
        </p:nvSpPr>
        <p:spPr>
          <a:xfrm>
            <a:off x="1209675" y="5822528"/>
            <a:ext cx="3453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Reconhecer e habitar o próprio corpo como espaço seguro e de pertencimento.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g3e8c444a03e_1_117"/>
          <p:cNvSpPr/>
          <p:nvPr/>
        </p:nvSpPr>
        <p:spPr>
          <a:xfrm>
            <a:off x="5086350" y="3969023"/>
            <a:ext cx="3943200" cy="3068700"/>
          </a:xfrm>
          <a:prstGeom prst="roundRect">
            <a:avLst>
              <a:gd fmla="val 186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3e8c444a03e_1_117"/>
          <p:cNvSpPr/>
          <p:nvPr/>
        </p:nvSpPr>
        <p:spPr>
          <a:xfrm>
            <a:off x="5381625" y="4321448"/>
            <a:ext cx="685800" cy="685800"/>
          </a:xfrm>
          <a:prstGeom prst="ellipse">
            <a:avLst/>
          </a:prstGeom>
          <a:solidFill>
            <a:srgbClr val="6E7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75" name="Google Shape;175;g3e8c444a03e_1_1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53075" y="4492898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g3e8c444a03e_1_117"/>
          <p:cNvSpPr/>
          <p:nvPr/>
        </p:nvSpPr>
        <p:spPr>
          <a:xfrm>
            <a:off x="5428813" y="4345644"/>
            <a:ext cx="8835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4800"/>
              <a:buFont typeface="Georgia"/>
              <a:buNone/>
            </a:pPr>
            <a:r>
              <a:rPr b="0" i="1" lang="en-US" sz="3500" u="none" cap="none" strike="noStrike">
                <a:solidFill>
                  <a:srgbClr val="EFE3CE"/>
                </a:solidFill>
                <a:latin typeface="Georgia"/>
                <a:ea typeface="Georgia"/>
                <a:cs typeface="Georgia"/>
                <a:sym typeface="Georgia"/>
              </a:rPr>
              <a:t>02</a:t>
            </a:r>
            <a:endParaRPr b="0" i="0" sz="3500" u="none" cap="none" strike="noStrike">
              <a:solidFill>
                <a:srgbClr val="EFE3C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e8c444a03e_1_117"/>
          <p:cNvSpPr/>
          <p:nvPr/>
        </p:nvSpPr>
        <p:spPr>
          <a:xfrm>
            <a:off x="5381625" y="5312050"/>
            <a:ext cx="32796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700"/>
              <a:buFont typeface="Georgia"/>
              <a:buNone/>
            </a:pPr>
            <a:r>
              <a:rPr b="0" i="0" lang="en-US" sz="22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Rotina como proteção.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3e8c444a03e_1_117"/>
          <p:cNvSpPr/>
          <p:nvPr/>
        </p:nvSpPr>
        <p:spPr>
          <a:xfrm>
            <a:off x="5381625" y="5822528"/>
            <a:ext cx="3453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Estabelecer previsibilidade e constância que geram senso de segurança.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e8c444a03e_1_117"/>
          <p:cNvSpPr/>
          <p:nvPr/>
        </p:nvSpPr>
        <p:spPr>
          <a:xfrm>
            <a:off x="9258300" y="3969023"/>
            <a:ext cx="3943200" cy="3068700"/>
          </a:xfrm>
          <a:prstGeom prst="roundRect">
            <a:avLst>
              <a:gd fmla="val 186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3e8c444a03e_1_117"/>
          <p:cNvSpPr/>
          <p:nvPr/>
        </p:nvSpPr>
        <p:spPr>
          <a:xfrm>
            <a:off x="9553575" y="4321448"/>
            <a:ext cx="685800" cy="685800"/>
          </a:xfrm>
          <a:prstGeom prst="ellipse">
            <a:avLst/>
          </a:prstGeom>
          <a:solidFill>
            <a:srgbClr val="E6D6B9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81" name="Google Shape;181;g3e8c444a03e_1_1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25025" y="4492898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3e8c444a03e_1_117"/>
          <p:cNvSpPr/>
          <p:nvPr/>
        </p:nvSpPr>
        <p:spPr>
          <a:xfrm>
            <a:off x="9600763" y="4345044"/>
            <a:ext cx="11580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4800"/>
              <a:buFont typeface="Georgia"/>
              <a:buNone/>
            </a:pPr>
            <a:r>
              <a:rPr b="0" i="1" lang="en-US" sz="35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03</a:t>
            </a:r>
            <a:endParaRPr b="0"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g3e8c444a03e_1_117"/>
          <p:cNvSpPr/>
          <p:nvPr/>
        </p:nvSpPr>
        <p:spPr>
          <a:xfrm>
            <a:off x="9553575" y="5312048"/>
            <a:ext cx="34533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700"/>
              <a:buFont typeface="Georgia"/>
              <a:buNone/>
            </a:pPr>
            <a:r>
              <a:rPr b="0" i="0" lang="en-US" sz="22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Vínculo como base.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e8c444a03e_1_117"/>
          <p:cNvSpPr/>
          <p:nvPr/>
        </p:nvSpPr>
        <p:spPr>
          <a:xfrm>
            <a:off x="9553575" y="5822528"/>
            <a:ext cx="3453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Construir relações de confiança duradouras e significativas com educadores e pares.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e8c444a03e_1_117"/>
          <p:cNvSpPr/>
          <p:nvPr/>
        </p:nvSpPr>
        <p:spPr>
          <a:xfrm>
            <a:off x="13430250" y="3969023"/>
            <a:ext cx="3943200" cy="3068700"/>
          </a:xfrm>
          <a:prstGeom prst="roundRect">
            <a:avLst>
              <a:gd fmla="val 186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e8c444a03e_1_117"/>
          <p:cNvSpPr/>
          <p:nvPr/>
        </p:nvSpPr>
        <p:spPr>
          <a:xfrm>
            <a:off x="13725525" y="4321448"/>
            <a:ext cx="685800" cy="6858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87" name="Google Shape;187;g3e8c444a03e_1_1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896975" y="4492898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3e8c444a03e_1_117"/>
          <p:cNvSpPr/>
          <p:nvPr/>
        </p:nvSpPr>
        <p:spPr>
          <a:xfrm>
            <a:off x="13772705" y="4394544"/>
            <a:ext cx="1333500" cy="5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4800"/>
              <a:buFont typeface="Georgia"/>
              <a:buNone/>
            </a:pPr>
            <a:r>
              <a:rPr b="0" i="1" lang="en-US" sz="3500" u="none" cap="none" strike="noStrike">
                <a:solidFill>
                  <a:srgbClr val="EFE3CE"/>
                </a:solidFill>
                <a:latin typeface="Georgia"/>
                <a:ea typeface="Georgia"/>
                <a:cs typeface="Georgia"/>
                <a:sym typeface="Georgia"/>
              </a:rPr>
              <a:t>04</a:t>
            </a:r>
            <a:endParaRPr b="0" i="0" sz="3500" u="none" cap="none" strike="noStrike">
              <a:solidFill>
                <a:srgbClr val="EFE3C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3e8c444a03e_1_117"/>
          <p:cNvSpPr/>
          <p:nvPr/>
        </p:nvSpPr>
        <p:spPr>
          <a:xfrm>
            <a:off x="13725525" y="5312050"/>
            <a:ext cx="4562400" cy="7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700"/>
              <a:buFont typeface="Georgia"/>
              <a:buNone/>
            </a:pPr>
            <a:r>
              <a:rPr b="0" i="0" lang="en-US" sz="22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Esporte como linguagem.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e8c444a03e_1_117"/>
          <p:cNvSpPr/>
          <p:nvPr/>
        </p:nvSpPr>
        <p:spPr>
          <a:xfrm>
            <a:off x="13725525" y="5750859"/>
            <a:ext cx="3453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Usar o movimento para expressar, compreender e transformar emoções.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3e8c444a03e_1_117"/>
          <p:cNvSpPr/>
          <p:nvPr/>
        </p:nvSpPr>
        <p:spPr>
          <a:xfrm>
            <a:off x="914400" y="7495059"/>
            <a:ext cx="16459200" cy="1009800"/>
          </a:xfrm>
          <a:prstGeom prst="roundRect">
            <a:avLst>
              <a:gd fmla="val 5660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e8c444a03e_1_117"/>
          <p:cNvSpPr/>
          <p:nvPr/>
        </p:nvSpPr>
        <p:spPr>
          <a:xfrm>
            <a:off x="1304925" y="7771284"/>
            <a:ext cx="457200" cy="4572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93" name="Google Shape;193;g3e8c444a03e_1_1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9225" y="7885584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g3e8c444a03e_1_117"/>
          <p:cNvSpPr/>
          <p:nvPr/>
        </p:nvSpPr>
        <p:spPr>
          <a:xfrm>
            <a:off x="1990725" y="7837950"/>
            <a:ext cx="138174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100"/>
              <a:buFont typeface="Georgia"/>
              <a:buNone/>
            </a:pPr>
            <a:r>
              <a:rPr b="0" i="1" lang="en-US" sz="21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Não substituímos terapia — promovemos prevenção emocional estruturada e acessível.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3e8c444a03e_1_117"/>
          <p:cNvSpPr/>
          <p:nvPr/>
        </p:nvSpPr>
        <p:spPr>
          <a:xfrm>
            <a:off x="15254734" y="9725025"/>
            <a:ext cx="21951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METODOLOGIA · PILARES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01" name="Google Shape;201;p7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-285750" y="7715250"/>
            <a:ext cx="13335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7"/>
          <p:cNvSpPr/>
          <p:nvPr/>
        </p:nvSpPr>
        <p:spPr>
          <a:xfrm>
            <a:off x="914400" y="381000"/>
            <a:ext cx="1892350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06 · TRANSPARÊNCIA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16566356" y="381000"/>
            <a:ext cx="883444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SOU GÜTH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914400" y="914400"/>
            <a:ext cx="14716125" cy="26193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6E7558"/>
                </a:solidFill>
                <a:latin typeface="Arial"/>
                <a:ea typeface="Arial"/>
                <a:cs typeface="Arial"/>
                <a:sym typeface="Arial"/>
              </a:rPr>
              <a:t>CONFIANÇA E PRESTAÇÃO DE CONTAS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914400" y="1628904"/>
            <a:ext cx="16836900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6300"/>
              <a:buFont typeface="Georgia"/>
              <a:buNone/>
            </a:pPr>
            <a:r>
              <a:rPr b="0" i="0" lang="en-US" sz="63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Transparência não é obrigação — </a:t>
            </a:r>
            <a:r>
              <a:rPr b="0" i="1" lang="en-US" sz="63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é cultura.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914400" y="3434937"/>
            <a:ext cx="167115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Todo parceiro acompanha de perto cada etapa — da aplicação dos recursos aos resultados alcançados.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914400" y="4938250"/>
            <a:ext cx="5334000" cy="1192500"/>
          </a:xfrm>
          <a:prstGeom prst="roundRect">
            <a:avLst>
              <a:gd fmla="val 4793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7"/>
          <p:cNvSpPr/>
          <p:nvPr/>
        </p:nvSpPr>
        <p:spPr>
          <a:xfrm>
            <a:off x="1209675" y="5233525"/>
            <a:ext cx="552600" cy="552600"/>
          </a:xfrm>
          <a:prstGeom prst="ellipse">
            <a:avLst/>
          </a:prstGeom>
          <a:solidFill>
            <a:srgbClr val="A8AE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09" name="Google Shape;20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2550" y="5376400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7"/>
          <p:cNvSpPr/>
          <p:nvPr/>
        </p:nvSpPr>
        <p:spPr>
          <a:xfrm>
            <a:off x="1971675" y="5233525"/>
            <a:ext cx="39774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025"/>
              <a:buFont typeface="Georgia"/>
              <a:buNone/>
            </a:pPr>
            <a:r>
              <a:rPr b="0" i="0" lang="en-US" sz="2025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Relatórios periódicos</a:t>
            </a:r>
            <a:endParaRPr b="0" i="0" sz="20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1971675" y="5592573"/>
            <a:ext cx="39774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Acompanhamento regular da execução de cada ciclo.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/>
          <p:nvPr/>
        </p:nvSpPr>
        <p:spPr>
          <a:xfrm>
            <a:off x="6477000" y="4938250"/>
            <a:ext cx="5334000" cy="1192500"/>
          </a:xfrm>
          <a:prstGeom prst="roundRect">
            <a:avLst>
              <a:gd fmla="val 4793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6772275" y="5233525"/>
            <a:ext cx="552600" cy="552600"/>
          </a:xfrm>
          <a:prstGeom prst="ellipse">
            <a:avLst/>
          </a:prstGeom>
          <a:solidFill>
            <a:srgbClr val="6E7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4" name="Google Shape;21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15150" y="5376400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7"/>
          <p:cNvSpPr/>
          <p:nvPr/>
        </p:nvSpPr>
        <p:spPr>
          <a:xfrm>
            <a:off x="7534275" y="5233525"/>
            <a:ext cx="34767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025"/>
              <a:buFont typeface="Georgia"/>
              <a:buNone/>
            </a:pPr>
            <a:r>
              <a:rPr b="0" i="0" lang="en-US" sz="2025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Prestação financeira</a:t>
            </a:r>
            <a:endParaRPr b="0" i="0" sz="20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7534275" y="5592573"/>
            <a:ext cx="34767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Aplicação dos recursos detalhada e justificada.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7"/>
          <p:cNvSpPr/>
          <p:nvPr/>
        </p:nvSpPr>
        <p:spPr>
          <a:xfrm>
            <a:off x="12039600" y="4938250"/>
            <a:ext cx="5334000" cy="1192500"/>
          </a:xfrm>
          <a:prstGeom prst="roundRect">
            <a:avLst>
              <a:gd fmla="val 4793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12334875" y="5233525"/>
            <a:ext cx="552600" cy="5526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19" name="Google Shape;21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77750" y="5376400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7"/>
          <p:cNvSpPr/>
          <p:nvPr/>
        </p:nvSpPr>
        <p:spPr>
          <a:xfrm>
            <a:off x="13096875" y="5233525"/>
            <a:ext cx="3346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025"/>
              <a:buFont typeface="Georgia"/>
              <a:buNone/>
            </a:pPr>
            <a:r>
              <a:rPr b="0" i="0" lang="en-US" sz="2025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Indicadores de impacto</a:t>
            </a:r>
            <a:endParaRPr b="0" i="0" sz="20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13096875" y="5592573"/>
            <a:ext cx="33465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Métricas quantitativas e qualitativas por ciclo.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914400" y="6359335"/>
            <a:ext cx="5334000" cy="1192500"/>
          </a:xfrm>
          <a:prstGeom prst="roundRect">
            <a:avLst>
              <a:gd fmla="val 4793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1209675" y="6654610"/>
            <a:ext cx="552600" cy="552600"/>
          </a:xfrm>
          <a:prstGeom prst="ellipse">
            <a:avLst/>
          </a:prstGeom>
          <a:solidFill>
            <a:srgbClr val="E6D6B9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24" name="Google Shape;22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2550" y="6797485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7"/>
          <p:cNvSpPr/>
          <p:nvPr/>
        </p:nvSpPr>
        <p:spPr>
          <a:xfrm>
            <a:off x="1971675" y="6654610"/>
            <a:ext cx="3634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025"/>
              <a:buFont typeface="Georgia"/>
              <a:buNone/>
            </a:pPr>
            <a:r>
              <a:rPr b="0" i="0" lang="en-US" sz="2025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Registro das atividades</a:t>
            </a:r>
            <a:endParaRPr b="0" i="0" sz="20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1971675" y="7013658"/>
            <a:ext cx="36345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Documentação contínua de encontros e práticas.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6477000" y="6359335"/>
            <a:ext cx="5334000" cy="1192500"/>
          </a:xfrm>
          <a:prstGeom prst="roundRect">
            <a:avLst>
              <a:gd fmla="val 4793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6772275" y="6654610"/>
            <a:ext cx="552600" cy="552600"/>
          </a:xfrm>
          <a:prstGeom prst="ellipse">
            <a:avLst/>
          </a:prstGeom>
          <a:solidFill>
            <a:srgbClr val="2D33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29" name="Google Shape;22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15150" y="6797485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7"/>
          <p:cNvSpPr/>
          <p:nvPr/>
        </p:nvSpPr>
        <p:spPr>
          <a:xfrm>
            <a:off x="7534275" y="6654610"/>
            <a:ext cx="39774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025"/>
              <a:buFont typeface="Georgia"/>
              <a:buNone/>
            </a:pPr>
            <a:r>
              <a:rPr b="0" i="0" lang="en-US" sz="2025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Governança documentada</a:t>
            </a:r>
            <a:endParaRPr b="0" i="0" sz="20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7"/>
          <p:cNvSpPr/>
          <p:nvPr/>
        </p:nvSpPr>
        <p:spPr>
          <a:xfrm>
            <a:off x="7534275" y="7013658"/>
            <a:ext cx="39774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Manual interno, organograma e processos auditáveis.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12039600" y="6359335"/>
            <a:ext cx="5334000" cy="1192500"/>
          </a:xfrm>
          <a:prstGeom prst="roundRect">
            <a:avLst>
              <a:gd fmla="val 4793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7"/>
          <p:cNvSpPr/>
          <p:nvPr/>
        </p:nvSpPr>
        <p:spPr>
          <a:xfrm>
            <a:off x="12334875" y="6654610"/>
            <a:ext cx="552600" cy="5526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34" name="Google Shape;23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77750" y="6797485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7"/>
          <p:cNvSpPr/>
          <p:nvPr/>
        </p:nvSpPr>
        <p:spPr>
          <a:xfrm>
            <a:off x="13096875" y="6654610"/>
            <a:ext cx="35880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025"/>
              <a:buFont typeface="Georgia"/>
              <a:buNone/>
            </a:pPr>
            <a:r>
              <a:rPr b="0" i="0" lang="en-US" sz="2025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Proteção à infância</a:t>
            </a:r>
            <a:endParaRPr b="0" i="0" sz="20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13096875" y="7013658"/>
            <a:ext cx="35880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Política clara de cuidado e comunicação segura.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914400" y="7856621"/>
            <a:ext cx="16459200" cy="971700"/>
          </a:xfrm>
          <a:prstGeom prst="roundRect">
            <a:avLst>
              <a:gd fmla="val 588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7"/>
          <p:cNvSpPr/>
          <p:nvPr/>
        </p:nvSpPr>
        <p:spPr>
          <a:xfrm>
            <a:off x="1304925" y="8113796"/>
            <a:ext cx="457200" cy="4572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39" name="Google Shape;23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19225" y="8228096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7"/>
          <p:cNvSpPr/>
          <p:nvPr/>
        </p:nvSpPr>
        <p:spPr>
          <a:xfrm>
            <a:off x="1990725" y="8182402"/>
            <a:ext cx="15049800" cy="3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100"/>
              <a:buFont typeface="Georgia"/>
              <a:buNone/>
            </a:pPr>
            <a:r>
              <a:rPr b="0" i="1" lang="en-US" sz="21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Informações claras sobre recursos, atividades e resultados — </a:t>
            </a:r>
            <a:r>
              <a:rPr b="0" i="1" lang="en-US" sz="21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do início ao fim de cada ciclo.</a:t>
            </a:r>
            <a:endParaRPr b="0" i="0" sz="2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"/>
          <p:cNvSpPr/>
          <p:nvPr/>
        </p:nvSpPr>
        <p:spPr>
          <a:xfrm>
            <a:off x="16061903" y="9725025"/>
            <a:ext cx="1387897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TRANSPARÊNCIA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247" name="Google Shape;247;p11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>
            <a:off x="-285750" y="1143000"/>
            <a:ext cx="13335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1"/>
          <p:cNvSpPr/>
          <p:nvPr/>
        </p:nvSpPr>
        <p:spPr>
          <a:xfrm>
            <a:off x="914400" y="381000"/>
            <a:ext cx="1286991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lang="en-US" sz="1200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07</a:t>
            </a: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 · IMPACTO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/>
          <p:nvPr/>
        </p:nvSpPr>
        <p:spPr>
          <a:xfrm>
            <a:off x="16566356" y="381000"/>
            <a:ext cx="883444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SOU GÜTH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1"/>
          <p:cNvSpPr/>
          <p:nvPr/>
        </p:nvSpPr>
        <p:spPr>
          <a:xfrm>
            <a:off x="914400" y="914400"/>
            <a:ext cx="14716125" cy="26193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6E7558"/>
                </a:solidFill>
                <a:latin typeface="Arial"/>
                <a:ea typeface="Arial"/>
                <a:cs typeface="Arial"/>
                <a:sym typeface="Arial"/>
              </a:rPr>
              <a:t>IMPACTO ESPERADO POR CICLO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1"/>
          <p:cNvSpPr/>
          <p:nvPr/>
        </p:nvSpPr>
        <p:spPr>
          <a:xfrm>
            <a:off x="914400" y="1252538"/>
            <a:ext cx="14716125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6300"/>
              <a:buFont typeface="Georgia"/>
              <a:buNone/>
            </a:pPr>
            <a:r>
              <a:rPr b="0" i="0" lang="en-US" sz="63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Quando falamos em impacto, </a:t>
            </a:r>
            <a:r>
              <a:rPr b="0" i="1" lang="en-US" sz="63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falamos de profundidade.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1"/>
          <p:cNvSpPr/>
          <p:nvPr/>
        </p:nvSpPr>
        <p:spPr>
          <a:xfrm>
            <a:off x="914400" y="3731826"/>
            <a:ext cx="16459200" cy="2000100"/>
          </a:xfrm>
          <a:prstGeom prst="roundRect">
            <a:avLst>
              <a:gd fmla="val 2857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1"/>
          <p:cNvSpPr/>
          <p:nvPr/>
        </p:nvSpPr>
        <p:spPr>
          <a:xfrm>
            <a:off x="4202385" y="3741351"/>
            <a:ext cx="9600" cy="1981200"/>
          </a:xfrm>
          <a:prstGeom prst="rect">
            <a:avLst/>
          </a:prstGeom>
          <a:solidFill>
            <a:srgbClr val="2D3320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1"/>
          <p:cNvSpPr/>
          <p:nvPr/>
        </p:nvSpPr>
        <p:spPr>
          <a:xfrm>
            <a:off x="1051342" y="4122350"/>
            <a:ext cx="30237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6000"/>
              <a:buFont typeface="Georgia"/>
              <a:buNone/>
            </a:pPr>
            <a:r>
              <a:rPr b="0" i="0" lang="en-US" sz="60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1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1"/>
          <p:cNvSpPr/>
          <p:nvPr/>
        </p:nvSpPr>
        <p:spPr>
          <a:xfrm>
            <a:off x="1051342" y="5087861"/>
            <a:ext cx="30237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CICLO FORMATIVO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1"/>
          <p:cNvSpPr/>
          <p:nvPr/>
        </p:nvSpPr>
        <p:spPr>
          <a:xfrm>
            <a:off x="7490445" y="3741351"/>
            <a:ext cx="9600" cy="1981200"/>
          </a:xfrm>
          <a:prstGeom prst="rect">
            <a:avLst/>
          </a:prstGeom>
          <a:solidFill>
            <a:srgbClr val="2D3320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1"/>
          <p:cNvSpPr/>
          <p:nvPr/>
        </p:nvSpPr>
        <p:spPr>
          <a:xfrm>
            <a:off x="4339326" y="4122350"/>
            <a:ext cx="30237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6000"/>
              <a:buFont typeface="Georgia"/>
              <a:buNone/>
            </a:pPr>
            <a:r>
              <a:rPr b="0" i="0" lang="en-US" sz="60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12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1"/>
          <p:cNvSpPr/>
          <p:nvPr/>
        </p:nvSpPr>
        <p:spPr>
          <a:xfrm>
            <a:off x="4339326" y="5087861"/>
            <a:ext cx="30237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SEMANAS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1"/>
          <p:cNvSpPr/>
          <p:nvPr/>
        </p:nvSpPr>
        <p:spPr>
          <a:xfrm>
            <a:off x="10778430" y="3741351"/>
            <a:ext cx="9600" cy="1981200"/>
          </a:xfrm>
          <a:prstGeom prst="rect">
            <a:avLst/>
          </a:prstGeom>
          <a:solidFill>
            <a:srgbClr val="2D3320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1"/>
          <p:cNvSpPr/>
          <p:nvPr/>
        </p:nvSpPr>
        <p:spPr>
          <a:xfrm>
            <a:off x="7627387" y="4122350"/>
            <a:ext cx="30237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6000"/>
              <a:buFont typeface="Georgia"/>
              <a:buNone/>
            </a:pPr>
            <a:r>
              <a:rPr b="0" i="0" lang="en-US" sz="60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16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1"/>
          <p:cNvSpPr/>
          <p:nvPr/>
        </p:nvSpPr>
        <p:spPr>
          <a:xfrm>
            <a:off x="7627375" y="5087840"/>
            <a:ext cx="30237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CRIANÇAS E ADOLESCENTES ATENDID</a:t>
            </a:r>
            <a:r>
              <a:rPr b="1" lang="en-US" sz="1200">
                <a:solidFill>
                  <a:srgbClr val="3F4A2C"/>
                </a:solidFill>
              </a:rPr>
              <a:t>O</a:t>
            </a:r>
            <a:r>
              <a:rPr b="1" i="0" lang="en-US" sz="12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1"/>
          <p:cNvSpPr/>
          <p:nvPr/>
        </p:nvSpPr>
        <p:spPr>
          <a:xfrm>
            <a:off x="14066490" y="3741351"/>
            <a:ext cx="9600" cy="1981200"/>
          </a:xfrm>
          <a:prstGeom prst="rect">
            <a:avLst/>
          </a:prstGeom>
          <a:solidFill>
            <a:srgbClr val="2D3320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1"/>
          <p:cNvSpPr/>
          <p:nvPr/>
        </p:nvSpPr>
        <p:spPr>
          <a:xfrm>
            <a:off x="10915371" y="4122350"/>
            <a:ext cx="30237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6000"/>
              <a:buFont typeface="Georgia"/>
              <a:buNone/>
            </a:pPr>
            <a:r>
              <a:rPr b="0" i="0" lang="en-US" sz="60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2×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1"/>
          <p:cNvSpPr/>
          <p:nvPr/>
        </p:nvSpPr>
        <p:spPr>
          <a:xfrm>
            <a:off x="10915371" y="5087861"/>
            <a:ext cx="30237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ENCONTROS / SEMANA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/>
          <p:nvPr/>
        </p:nvSpPr>
        <p:spPr>
          <a:xfrm>
            <a:off x="14203288" y="4122350"/>
            <a:ext cx="30336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6000"/>
              <a:buFont typeface="Georgia"/>
              <a:buNone/>
            </a:pPr>
            <a:r>
              <a:rPr b="0" i="0" lang="en-US" sz="60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03</a:t>
            </a:r>
            <a:endParaRPr b="0" i="0" sz="6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14203288" y="5087861"/>
            <a:ext cx="30336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EXPERIÊNCIAS COM A COMUNIDADE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935309" y="6437855"/>
            <a:ext cx="7377600" cy="1656600"/>
          </a:xfrm>
          <a:prstGeom prst="roundRect">
            <a:avLst>
              <a:gd fmla="val 3450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1"/>
          <p:cNvSpPr/>
          <p:nvPr/>
        </p:nvSpPr>
        <p:spPr>
          <a:xfrm>
            <a:off x="1306784" y="6923183"/>
            <a:ext cx="685800" cy="6858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69" name="Google Shape;26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8234" y="7094633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1"/>
          <p:cNvSpPr/>
          <p:nvPr/>
        </p:nvSpPr>
        <p:spPr>
          <a:xfrm>
            <a:off x="2278334" y="6771230"/>
            <a:ext cx="33561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B85A1D"/>
                </a:solidFill>
                <a:latin typeface="Arial"/>
                <a:ea typeface="Arial"/>
                <a:cs typeface="Arial"/>
                <a:sym typeface="Arial"/>
              </a:rPr>
              <a:t>IMPACTO DIRETO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2278319" y="7079513"/>
            <a:ext cx="5552700" cy="4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3450"/>
              <a:buFont typeface="Georgia"/>
              <a:buNone/>
            </a:pPr>
            <a:r>
              <a:rPr b="0" i="0" lang="en-US" sz="23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16 crianças </a:t>
            </a:r>
            <a:r>
              <a:rPr lang="en-US" sz="2300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e adolescentes</a:t>
            </a:r>
            <a:endParaRPr b="0" i="0" sz="2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2278334" y="7518123"/>
            <a:ext cx="33561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atendidas diretamente a cada ciclo formativo.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8541394" y="6437855"/>
            <a:ext cx="8853000" cy="1656600"/>
          </a:xfrm>
          <a:prstGeom prst="roundRect">
            <a:avLst>
              <a:gd fmla="val 3450" name="adj"/>
            </a:avLst>
          </a:prstGeom>
          <a:solidFill>
            <a:srgbClr val="3F4A2C"/>
          </a:solidFill>
          <a:ln cap="flat" cmpd="sng" w="9525">
            <a:solidFill>
              <a:srgbClr val="3F4A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1"/>
          <p:cNvSpPr/>
          <p:nvPr/>
        </p:nvSpPr>
        <p:spPr>
          <a:xfrm>
            <a:off x="8912869" y="6923183"/>
            <a:ext cx="685800" cy="6858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275" name="Google Shape;275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84319" y="7094633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1"/>
          <p:cNvSpPr/>
          <p:nvPr/>
        </p:nvSpPr>
        <p:spPr>
          <a:xfrm>
            <a:off x="9884419" y="6805832"/>
            <a:ext cx="44226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6D6B9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E6D6B9"/>
                </a:solidFill>
                <a:latin typeface="Arial"/>
                <a:ea typeface="Arial"/>
                <a:cs typeface="Arial"/>
                <a:sym typeface="Arial"/>
              </a:rPr>
              <a:t>IMPACTO INDIRETO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9884403" y="7086817"/>
            <a:ext cx="69051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2325"/>
              <a:buFont typeface="Georgia"/>
              <a:buNone/>
            </a:pPr>
            <a:r>
              <a:rPr b="0" i="0" lang="en-US" sz="2325" u="none" cap="none" strike="noStrike">
                <a:solidFill>
                  <a:srgbClr val="F5ECDC"/>
                </a:solidFill>
                <a:latin typeface="Georgia"/>
                <a:ea typeface="Georgia"/>
                <a:cs typeface="Georgia"/>
                <a:sym typeface="Georgia"/>
              </a:rPr>
              <a:t>Famílias, educadores e comunidade.</a:t>
            </a:r>
            <a:endParaRPr b="0" i="0" sz="23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1"/>
          <p:cNvSpPr/>
          <p:nvPr/>
        </p:nvSpPr>
        <p:spPr>
          <a:xfrm>
            <a:off x="9884419" y="7483521"/>
            <a:ext cx="44226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3CE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EFE3CE"/>
                </a:solidFill>
                <a:latin typeface="Arial"/>
                <a:ea typeface="Arial"/>
                <a:cs typeface="Arial"/>
                <a:sym typeface="Arial"/>
              </a:rPr>
              <a:t>O cuidado fortalece a rede de proteção ao redor da criança.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1"/>
          <p:cNvSpPr/>
          <p:nvPr/>
        </p:nvSpPr>
        <p:spPr>
          <a:xfrm>
            <a:off x="15456545" y="9725025"/>
            <a:ext cx="1993255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IMPACTO · POR CICLO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f0831283f7_1_0"/>
          <p:cNvSpPr/>
          <p:nvPr/>
        </p:nvSpPr>
        <p:spPr>
          <a:xfrm>
            <a:off x="914400" y="381000"/>
            <a:ext cx="17760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sz="1200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8</a:t>
            </a: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 · METODOLOGIA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g3f0831283f7_1_0"/>
          <p:cNvSpPr/>
          <p:nvPr/>
        </p:nvSpPr>
        <p:spPr>
          <a:xfrm>
            <a:off x="16566356" y="381000"/>
            <a:ext cx="8835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SOU GÜTH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g3f0831283f7_1_0"/>
          <p:cNvSpPr/>
          <p:nvPr/>
        </p:nvSpPr>
        <p:spPr>
          <a:xfrm>
            <a:off x="914400" y="914400"/>
            <a:ext cx="157161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350"/>
              <a:buFont typeface="DM Sans"/>
              <a:buNone/>
            </a:pPr>
            <a:r>
              <a:rPr b="1" i="0" lang="en-US" sz="1350" u="none" cap="none" strike="noStrike">
                <a:solidFill>
                  <a:srgbClr val="6E7558"/>
                </a:solidFill>
                <a:latin typeface="DM Sans"/>
                <a:ea typeface="DM Sans"/>
                <a:cs typeface="DM Sans"/>
                <a:sym typeface="DM Sans"/>
              </a:rPr>
              <a:t>METODOLOGIA PEDAGÓGICA EM CAMPO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g3f0831283f7_1_0"/>
          <p:cNvSpPr/>
          <p:nvPr/>
        </p:nvSpPr>
        <p:spPr>
          <a:xfrm>
            <a:off x="914400" y="1252538"/>
            <a:ext cx="157161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6300"/>
              <a:buFont typeface="Cormorant Garamond"/>
              <a:buNone/>
            </a:pPr>
            <a:r>
              <a:rPr b="0" i="0" lang="en-US" sz="63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Um percurso de </a:t>
            </a:r>
            <a:r>
              <a:rPr b="0" i="1" lang="en-US" sz="63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12 semanas.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g3f0831283f7_1_0"/>
          <p:cNvSpPr/>
          <p:nvPr/>
        </p:nvSpPr>
        <p:spPr>
          <a:xfrm>
            <a:off x="914400" y="2485651"/>
            <a:ext cx="14979300" cy="8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Cormorant Garamond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Não é um currículo — é a organização intencional da experiência. Cada semana prepara o corpo e a emoção para a seguinte.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3f0831283f7_1_0"/>
          <p:cNvSpPr/>
          <p:nvPr/>
        </p:nvSpPr>
        <p:spPr>
          <a:xfrm>
            <a:off x="914400" y="3874861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g3f0831283f7_1_0"/>
          <p:cNvSpPr/>
          <p:nvPr/>
        </p:nvSpPr>
        <p:spPr>
          <a:xfrm>
            <a:off x="1152525" y="4093936"/>
            <a:ext cx="354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01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f0831283f7_1_0"/>
          <p:cNvSpPr/>
          <p:nvPr/>
        </p:nvSpPr>
        <p:spPr>
          <a:xfrm>
            <a:off x="1563793" y="4184425"/>
            <a:ext cx="11202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Chegar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3f0831283f7_1_0"/>
          <p:cNvSpPr/>
          <p:nvPr/>
        </p:nvSpPr>
        <p:spPr>
          <a:xfrm>
            <a:off x="1152525" y="4523454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Cormorant Garamond"/>
              <a:buNone/>
            </a:pPr>
            <a:r>
              <a:rPr b="0" i="1" lang="en-US" sz="15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Sair do fora e entrar no agora.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3f0831283f7_1_0"/>
          <p:cNvSpPr/>
          <p:nvPr/>
        </p:nvSpPr>
        <p:spPr>
          <a:xfrm>
            <a:off x="5072063" y="3874861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5" name="Google Shape;295;g3f0831283f7_1_0"/>
          <p:cNvSpPr/>
          <p:nvPr/>
        </p:nvSpPr>
        <p:spPr>
          <a:xfrm>
            <a:off x="5310188" y="4093936"/>
            <a:ext cx="3813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02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3f0831283f7_1_0"/>
          <p:cNvSpPr/>
          <p:nvPr/>
        </p:nvSpPr>
        <p:spPr>
          <a:xfrm>
            <a:off x="5748784" y="4184424"/>
            <a:ext cx="20568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Conhecer meu corpo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g3f0831283f7_1_0"/>
          <p:cNvSpPr/>
          <p:nvPr/>
        </p:nvSpPr>
        <p:spPr>
          <a:xfrm>
            <a:off x="5310188" y="4523454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Cormorant Garamond"/>
              <a:buNone/>
            </a:pPr>
            <a:r>
              <a:rPr b="0" i="1" lang="en-US" sz="15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Se reconhecer por dentro.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g3f0831283f7_1_0"/>
          <p:cNvSpPr/>
          <p:nvPr/>
        </p:nvSpPr>
        <p:spPr>
          <a:xfrm>
            <a:off x="9229725" y="3874861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3f0831283f7_1_0"/>
          <p:cNvSpPr/>
          <p:nvPr/>
        </p:nvSpPr>
        <p:spPr>
          <a:xfrm>
            <a:off x="9467850" y="4093936"/>
            <a:ext cx="373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03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g3f0831283f7_1_0"/>
          <p:cNvSpPr/>
          <p:nvPr/>
        </p:nvSpPr>
        <p:spPr>
          <a:xfrm>
            <a:off x="9898559" y="4184424"/>
            <a:ext cx="19368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Rotina e constância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g3f0831283f7_1_0"/>
          <p:cNvSpPr/>
          <p:nvPr/>
        </p:nvSpPr>
        <p:spPr>
          <a:xfrm>
            <a:off x="9467850" y="4523454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Cormorant Garamond"/>
              <a:buNone/>
            </a:pPr>
            <a:r>
              <a:rPr b="0" i="1" lang="en-US" sz="15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 repetição que cria segurança.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3f0831283f7_1_0"/>
          <p:cNvSpPr/>
          <p:nvPr/>
        </p:nvSpPr>
        <p:spPr>
          <a:xfrm>
            <a:off x="13387388" y="3874861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g3f0831283f7_1_0"/>
          <p:cNvSpPr/>
          <p:nvPr/>
        </p:nvSpPr>
        <p:spPr>
          <a:xfrm>
            <a:off x="13625513" y="4093936"/>
            <a:ext cx="4047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04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g3f0831283f7_1_0"/>
          <p:cNvSpPr/>
          <p:nvPr/>
        </p:nvSpPr>
        <p:spPr>
          <a:xfrm>
            <a:off x="14087252" y="4184424"/>
            <a:ext cx="18066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Errar sem se punir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3f0831283f7_1_0"/>
          <p:cNvSpPr/>
          <p:nvPr/>
        </p:nvSpPr>
        <p:spPr>
          <a:xfrm>
            <a:off x="13625513" y="4523454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Cormorant Garamond"/>
              <a:buNone/>
            </a:pPr>
            <a:r>
              <a:rPr b="0" i="1" lang="en-US" sz="15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O erro como processo, não como culpa.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g3f0831283f7_1_0"/>
          <p:cNvSpPr/>
          <p:nvPr/>
        </p:nvSpPr>
        <p:spPr>
          <a:xfrm>
            <a:off x="914400" y="5140644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g3f0831283f7_1_0"/>
          <p:cNvSpPr/>
          <p:nvPr/>
        </p:nvSpPr>
        <p:spPr>
          <a:xfrm>
            <a:off x="1152525" y="5359719"/>
            <a:ext cx="3858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05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3f0831283f7_1_0"/>
          <p:cNvSpPr/>
          <p:nvPr/>
        </p:nvSpPr>
        <p:spPr>
          <a:xfrm>
            <a:off x="1595438" y="5450207"/>
            <a:ext cx="20355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Expressão emocional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g3f0831283f7_1_0"/>
          <p:cNvSpPr/>
          <p:nvPr/>
        </p:nvSpPr>
        <p:spPr>
          <a:xfrm>
            <a:off x="1152525" y="5789237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Cormorant Garamond"/>
              <a:buNone/>
            </a:pPr>
            <a:r>
              <a:rPr b="0" i="1" lang="en-US" sz="15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Dar forma ao que se sente.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3f0831283f7_1_0"/>
          <p:cNvSpPr/>
          <p:nvPr/>
        </p:nvSpPr>
        <p:spPr>
          <a:xfrm>
            <a:off x="5072063" y="5140644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g3f0831283f7_1_0"/>
          <p:cNvSpPr/>
          <p:nvPr/>
        </p:nvSpPr>
        <p:spPr>
          <a:xfrm>
            <a:off x="5310188" y="5359719"/>
            <a:ext cx="403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06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g3f0831283f7_1_0"/>
          <p:cNvSpPr/>
          <p:nvPr/>
        </p:nvSpPr>
        <p:spPr>
          <a:xfrm>
            <a:off x="5770736" y="5450207"/>
            <a:ext cx="13284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Autocontrole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g3f0831283f7_1_0"/>
          <p:cNvSpPr/>
          <p:nvPr/>
        </p:nvSpPr>
        <p:spPr>
          <a:xfrm>
            <a:off x="5310188" y="5789237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Cormorant Garamond"/>
              <a:buNone/>
            </a:pPr>
            <a:r>
              <a:rPr b="0" i="1" lang="en-US" sz="15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Organização interna, não obediência.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g3f0831283f7_1_0"/>
          <p:cNvSpPr/>
          <p:nvPr/>
        </p:nvSpPr>
        <p:spPr>
          <a:xfrm>
            <a:off x="9229725" y="5140644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g3f0831283f7_1_0"/>
          <p:cNvSpPr/>
          <p:nvPr/>
        </p:nvSpPr>
        <p:spPr>
          <a:xfrm>
            <a:off x="9467850" y="5359719"/>
            <a:ext cx="390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07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g3f0831283f7_1_0"/>
          <p:cNvSpPr/>
          <p:nvPr/>
        </p:nvSpPr>
        <p:spPr>
          <a:xfrm>
            <a:off x="9915826" y="5450200"/>
            <a:ext cx="13776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Autoestima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g3f0831283f7_1_0"/>
          <p:cNvSpPr/>
          <p:nvPr/>
        </p:nvSpPr>
        <p:spPr>
          <a:xfrm>
            <a:off x="9467850" y="5789237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Cormorant Garamond"/>
              <a:buNone/>
            </a:pPr>
            <a:r>
              <a:rPr b="0" i="1" lang="en-US" sz="15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 experiência real de se sentir capaz.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g3f0831283f7_1_0"/>
          <p:cNvSpPr/>
          <p:nvPr/>
        </p:nvSpPr>
        <p:spPr>
          <a:xfrm>
            <a:off x="13387388" y="5140644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3f0831283f7_1_0"/>
          <p:cNvSpPr/>
          <p:nvPr/>
        </p:nvSpPr>
        <p:spPr>
          <a:xfrm>
            <a:off x="13625513" y="5359719"/>
            <a:ext cx="411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08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g3f0831283f7_1_0"/>
          <p:cNvSpPr/>
          <p:nvPr/>
        </p:nvSpPr>
        <p:spPr>
          <a:xfrm>
            <a:off x="14093574" y="5450200"/>
            <a:ext cx="11202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Limites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g3f0831283f7_1_0"/>
          <p:cNvSpPr/>
          <p:nvPr/>
        </p:nvSpPr>
        <p:spPr>
          <a:xfrm>
            <a:off x="13625513" y="5789237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Cormorant Garamond"/>
              <a:buNone/>
            </a:pPr>
            <a:r>
              <a:rPr b="0" i="1" lang="en-US" sz="15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O contorno que dá segurança.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g3f0831283f7_1_0"/>
          <p:cNvSpPr/>
          <p:nvPr/>
        </p:nvSpPr>
        <p:spPr>
          <a:xfrm>
            <a:off x="914400" y="6406428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f0831283f7_1_0"/>
          <p:cNvSpPr/>
          <p:nvPr/>
        </p:nvSpPr>
        <p:spPr>
          <a:xfrm>
            <a:off x="1152525" y="6625503"/>
            <a:ext cx="403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09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g3f0831283f7_1_0"/>
          <p:cNvSpPr/>
          <p:nvPr/>
        </p:nvSpPr>
        <p:spPr>
          <a:xfrm>
            <a:off x="1613151" y="6716000"/>
            <a:ext cx="15651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Frustração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g3f0831283f7_1_0"/>
          <p:cNvSpPr/>
          <p:nvPr/>
        </p:nvSpPr>
        <p:spPr>
          <a:xfrm>
            <a:off x="1152525" y="7055021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Cormorant Garamond"/>
              <a:buNone/>
            </a:pPr>
            <a:r>
              <a:rPr b="0" i="1" lang="en-US" sz="15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Atravessar sem se desorganizar.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g3f0831283f7_1_0"/>
          <p:cNvSpPr/>
          <p:nvPr/>
        </p:nvSpPr>
        <p:spPr>
          <a:xfrm>
            <a:off x="5072063" y="6406428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g3f0831283f7_1_0"/>
          <p:cNvSpPr/>
          <p:nvPr/>
        </p:nvSpPr>
        <p:spPr>
          <a:xfrm>
            <a:off x="5310188" y="6625503"/>
            <a:ext cx="354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10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g3f0831283f7_1_0"/>
          <p:cNvSpPr/>
          <p:nvPr/>
        </p:nvSpPr>
        <p:spPr>
          <a:xfrm>
            <a:off x="5721475" y="6715998"/>
            <a:ext cx="13776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Identidade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g3f0831283f7_1_0"/>
          <p:cNvSpPr/>
          <p:nvPr/>
        </p:nvSpPr>
        <p:spPr>
          <a:xfrm>
            <a:off x="5310188" y="7055021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Cormorant Garamond"/>
              <a:buNone/>
            </a:pPr>
            <a:r>
              <a:rPr i="1" lang="en-US" sz="1500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Reconhecer</a:t>
            </a:r>
            <a:r>
              <a:rPr b="0" i="1" lang="en-US" sz="15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quem eu sou.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g3f0831283f7_1_0"/>
          <p:cNvSpPr/>
          <p:nvPr/>
        </p:nvSpPr>
        <p:spPr>
          <a:xfrm>
            <a:off x="9229725" y="6406428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g3f0831283f7_1_0"/>
          <p:cNvSpPr/>
          <p:nvPr/>
        </p:nvSpPr>
        <p:spPr>
          <a:xfrm>
            <a:off x="9467850" y="6625503"/>
            <a:ext cx="297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11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g3f0831283f7_1_0"/>
          <p:cNvSpPr/>
          <p:nvPr/>
        </p:nvSpPr>
        <p:spPr>
          <a:xfrm>
            <a:off x="9822954" y="6715990"/>
            <a:ext cx="15651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Futuro e sonhos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g3f0831283f7_1_0"/>
          <p:cNvSpPr/>
          <p:nvPr/>
        </p:nvSpPr>
        <p:spPr>
          <a:xfrm>
            <a:off x="9467850" y="7055021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Cormorant Garamond"/>
              <a:buNone/>
            </a:pPr>
            <a:r>
              <a:rPr b="0" i="1" lang="en-US" sz="15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Sonhar é criar direção.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g3f0831283f7_1_0"/>
          <p:cNvSpPr/>
          <p:nvPr/>
        </p:nvSpPr>
        <p:spPr>
          <a:xfrm>
            <a:off x="13387388" y="6406428"/>
            <a:ext cx="3986100" cy="1094400"/>
          </a:xfrm>
          <a:prstGeom prst="roundRect">
            <a:avLst>
              <a:gd fmla="val 5222" name="adj"/>
            </a:avLst>
          </a:prstGeom>
          <a:solidFill>
            <a:srgbClr val="3F4A2C"/>
          </a:solidFill>
          <a:ln cap="flat" cmpd="sng" w="9525">
            <a:solidFill>
              <a:srgbClr val="3F4A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g3f0831283f7_1_0"/>
          <p:cNvSpPr/>
          <p:nvPr/>
        </p:nvSpPr>
        <p:spPr>
          <a:xfrm>
            <a:off x="13625513" y="6625503"/>
            <a:ext cx="325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97B47"/>
              </a:buClr>
              <a:buSzPts val="3000"/>
              <a:buFont typeface="Cormorant Garamond"/>
              <a:buNone/>
            </a:pPr>
            <a:r>
              <a:rPr b="0" i="1" lang="en-US" sz="3000" u="none" cap="none" strike="noStrike">
                <a:solidFill>
                  <a:srgbClr val="C97B47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12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g3f0831283f7_1_0"/>
          <p:cNvSpPr/>
          <p:nvPr/>
        </p:nvSpPr>
        <p:spPr>
          <a:xfrm>
            <a:off x="14007926" y="6715990"/>
            <a:ext cx="2445600" cy="3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1800"/>
              <a:buFont typeface="Cormorant Garamond"/>
              <a:buNone/>
            </a:pPr>
            <a:r>
              <a:rPr b="0" i="0" lang="en-US" sz="1900" u="none" cap="none" strike="noStrike">
                <a:solidFill>
                  <a:srgbClr val="F5ECD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Fechamento e celebração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g3f0831283f7_1_0"/>
          <p:cNvSpPr/>
          <p:nvPr/>
        </p:nvSpPr>
        <p:spPr>
          <a:xfrm>
            <a:off x="13625513" y="7055021"/>
            <a:ext cx="38610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EFE3CE"/>
              </a:buClr>
              <a:buSzPts val="1275"/>
              <a:buFont typeface="Cormorant Garamond"/>
              <a:buNone/>
            </a:pPr>
            <a:r>
              <a:rPr b="0" i="1" lang="en-US" sz="1500" u="none" cap="none" strike="noStrike">
                <a:solidFill>
                  <a:srgbClr val="EFE3CE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Honrar o caminho vivido.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g3f0831283f7_1_0"/>
          <p:cNvSpPr/>
          <p:nvPr/>
        </p:nvSpPr>
        <p:spPr>
          <a:xfrm>
            <a:off x="91440" y="8258335"/>
            <a:ext cx="181050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DM Sans"/>
              <a:buNone/>
            </a:pPr>
            <a:r>
              <a:rPr b="0" i="0" lang="en-US" sz="1500" u="none" cap="none" strike="noStrike">
                <a:solidFill>
                  <a:srgbClr val="3F4A2C"/>
                </a:solidFill>
                <a:latin typeface="DM Sans"/>
                <a:ea typeface="DM Sans"/>
                <a:cs typeface="DM Sans"/>
                <a:sym typeface="DM Sans"/>
              </a:rPr>
              <a:t>Estrutura única para crianças e adolescentes — condução e linguagem ajustadas à maturidade de cada grupo.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g3f0831283f7_1_0"/>
          <p:cNvSpPr/>
          <p:nvPr/>
        </p:nvSpPr>
        <p:spPr>
          <a:xfrm>
            <a:off x="14952018" y="9725025"/>
            <a:ext cx="26637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METODOLOGIA · 12 SEMANAS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0831283f7_1_61"/>
          <p:cNvSpPr/>
          <p:nvPr/>
        </p:nvSpPr>
        <p:spPr>
          <a:xfrm>
            <a:off x="914400" y="381000"/>
            <a:ext cx="11862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0</a:t>
            </a:r>
            <a:r>
              <a:rPr lang="en-US" sz="1200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9</a:t>
            </a: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 · CICLOS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g3f0831283f7_1_61"/>
          <p:cNvSpPr/>
          <p:nvPr/>
        </p:nvSpPr>
        <p:spPr>
          <a:xfrm>
            <a:off x="16566356" y="381000"/>
            <a:ext cx="8835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SOU GÜTH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g3f0831283f7_1_61"/>
          <p:cNvSpPr/>
          <p:nvPr/>
        </p:nvSpPr>
        <p:spPr>
          <a:xfrm>
            <a:off x="914400" y="914400"/>
            <a:ext cx="157161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350"/>
              <a:buFont typeface="DM Sans"/>
              <a:buNone/>
            </a:pPr>
            <a:r>
              <a:rPr b="1" i="0" lang="en-US" sz="1350" u="none" cap="none" strike="noStrike">
                <a:solidFill>
                  <a:srgbClr val="6E7558"/>
                </a:solidFill>
                <a:latin typeface="DM Sans"/>
                <a:ea typeface="DM Sans"/>
                <a:cs typeface="DM Sans"/>
                <a:sym typeface="DM Sans"/>
              </a:rPr>
              <a:t>ESTRUTURA DE CUIDADO, ORGANIZAÇÃO E IMPACTO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g3f0831283f7_1_61"/>
          <p:cNvSpPr/>
          <p:nvPr/>
        </p:nvSpPr>
        <p:spPr>
          <a:xfrm>
            <a:off x="914400" y="1252538"/>
            <a:ext cx="157161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6300"/>
              <a:buFont typeface="Cormorant Garamond"/>
              <a:buNone/>
            </a:pPr>
            <a:r>
              <a:rPr b="0" i="0" lang="en-US" sz="630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O </a:t>
            </a:r>
            <a:r>
              <a:rPr b="0" i="1" lang="en-US" sz="630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ciclo formativo.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g3f0831283f7_1_61"/>
          <p:cNvSpPr/>
          <p:nvPr/>
        </p:nvSpPr>
        <p:spPr>
          <a:xfrm>
            <a:off x="914400" y="2300288"/>
            <a:ext cx="138303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Cormorant Garamond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 unidade básica de execução do Instituto. O ciclo organiza o tempo — e o cuidado atravessa o tempo.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g3f0831283f7_1_61"/>
          <p:cNvSpPr/>
          <p:nvPr/>
        </p:nvSpPr>
        <p:spPr>
          <a:xfrm>
            <a:off x="914400" y="3278074"/>
            <a:ext cx="3957600" cy="2152800"/>
          </a:xfrm>
          <a:prstGeom prst="roundRect">
            <a:avLst>
              <a:gd fmla="val 2655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g3f0831283f7_1_61"/>
          <p:cNvSpPr/>
          <p:nvPr/>
        </p:nvSpPr>
        <p:spPr>
          <a:xfrm>
            <a:off x="1190625" y="3554299"/>
            <a:ext cx="552600" cy="5526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2" name="Google Shape;352;g3f0831283f7_1_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3500" y="3697174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g3f0831283f7_1_61"/>
          <p:cNvSpPr/>
          <p:nvPr/>
        </p:nvSpPr>
        <p:spPr>
          <a:xfrm>
            <a:off x="1190625" y="4278199"/>
            <a:ext cx="3745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Cormorant Garamond"/>
              <a:buNone/>
            </a:pPr>
            <a:r>
              <a:rPr b="0" i="0" lang="en-US" sz="235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3 meses</a:t>
            </a:r>
            <a:endParaRPr b="0" i="0" sz="2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g3f0831283f7_1_61"/>
          <p:cNvSpPr/>
          <p:nvPr/>
        </p:nvSpPr>
        <p:spPr>
          <a:xfrm>
            <a:off x="1190625" y="4668724"/>
            <a:ext cx="3507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DM Sans"/>
              <a:buNone/>
            </a:pPr>
            <a:r>
              <a:rPr b="0" i="0" lang="en-US" sz="1500" u="none" cap="none" strike="noStrike">
                <a:solidFill>
                  <a:srgbClr val="3F4A2C"/>
                </a:solidFill>
                <a:latin typeface="DM Sans"/>
                <a:ea typeface="DM Sans"/>
                <a:cs typeface="DM Sans"/>
                <a:sym typeface="DM Sans"/>
              </a:rPr>
              <a:t>Duração trimestral que respeita o tempo emocional.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g3f0831283f7_1_61"/>
          <p:cNvSpPr/>
          <p:nvPr/>
        </p:nvSpPr>
        <p:spPr>
          <a:xfrm>
            <a:off x="5081588" y="3278074"/>
            <a:ext cx="3957600" cy="2152800"/>
          </a:xfrm>
          <a:prstGeom prst="roundRect">
            <a:avLst>
              <a:gd fmla="val 2655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3f0831283f7_1_61"/>
          <p:cNvSpPr/>
          <p:nvPr/>
        </p:nvSpPr>
        <p:spPr>
          <a:xfrm>
            <a:off x="5357813" y="3554299"/>
            <a:ext cx="552600" cy="552600"/>
          </a:xfrm>
          <a:prstGeom prst="ellipse">
            <a:avLst/>
          </a:prstGeom>
          <a:solidFill>
            <a:srgbClr val="6E7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57" name="Google Shape;357;g3f0831283f7_1_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00688" y="3697174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g3f0831283f7_1_61"/>
          <p:cNvSpPr/>
          <p:nvPr/>
        </p:nvSpPr>
        <p:spPr>
          <a:xfrm>
            <a:off x="5357813" y="4278199"/>
            <a:ext cx="3745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Cormorant Garamond"/>
              <a:buNone/>
            </a:pPr>
            <a:r>
              <a:rPr b="0" i="0" lang="en-US" sz="235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Até 16</a:t>
            </a:r>
            <a:endParaRPr b="0" i="0" sz="2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g3f0831283f7_1_61"/>
          <p:cNvSpPr/>
          <p:nvPr/>
        </p:nvSpPr>
        <p:spPr>
          <a:xfrm>
            <a:off x="5357813" y="4668724"/>
            <a:ext cx="37458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DM Sans"/>
              <a:buNone/>
            </a:pPr>
            <a:r>
              <a:rPr b="0" i="0" lang="en-US" sz="1500" u="none" cap="none" strike="noStrike">
                <a:solidFill>
                  <a:srgbClr val="3F4A2C"/>
                </a:solidFill>
                <a:latin typeface="DM Sans"/>
                <a:ea typeface="DM Sans"/>
                <a:cs typeface="DM Sans"/>
                <a:sym typeface="DM Sans"/>
              </a:rPr>
              <a:t>Crianças e adolescentes por grupo.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g3f0831283f7_1_61"/>
          <p:cNvSpPr/>
          <p:nvPr/>
        </p:nvSpPr>
        <p:spPr>
          <a:xfrm>
            <a:off x="9248775" y="3278074"/>
            <a:ext cx="3957600" cy="2152800"/>
          </a:xfrm>
          <a:prstGeom prst="roundRect">
            <a:avLst>
              <a:gd fmla="val 2655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g3f0831283f7_1_61"/>
          <p:cNvSpPr/>
          <p:nvPr/>
        </p:nvSpPr>
        <p:spPr>
          <a:xfrm>
            <a:off x="9525000" y="3554299"/>
            <a:ext cx="552600" cy="552600"/>
          </a:xfrm>
          <a:prstGeom prst="ellipse">
            <a:avLst/>
          </a:prstGeom>
          <a:solidFill>
            <a:srgbClr val="A8AE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2" name="Google Shape;362;g3f0831283f7_1_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67875" y="3697174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g3f0831283f7_1_61"/>
          <p:cNvSpPr/>
          <p:nvPr/>
        </p:nvSpPr>
        <p:spPr>
          <a:xfrm>
            <a:off x="9525000" y="4278199"/>
            <a:ext cx="3745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Cormorant Garamond"/>
              <a:buNone/>
            </a:pPr>
            <a:r>
              <a:rPr b="0" i="0" lang="en-US" sz="235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Grupo fechado</a:t>
            </a:r>
            <a:endParaRPr b="0" i="0" sz="2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g3f0831283f7_1_61"/>
          <p:cNvSpPr/>
          <p:nvPr/>
        </p:nvSpPr>
        <p:spPr>
          <a:xfrm>
            <a:off x="9525000" y="4668724"/>
            <a:ext cx="3507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DM Sans"/>
              <a:buNone/>
            </a:pPr>
            <a:r>
              <a:rPr b="0" i="0" lang="en-US" sz="1500" u="none" cap="none" strike="noStrike">
                <a:solidFill>
                  <a:srgbClr val="3F4A2C"/>
                </a:solidFill>
                <a:latin typeface="DM Sans"/>
                <a:ea typeface="DM Sans"/>
                <a:cs typeface="DM Sans"/>
                <a:sym typeface="DM Sans"/>
              </a:rPr>
              <a:t>Aulas semanais, vínculo seguro e acompanhamento próximo.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g3f0831283f7_1_61"/>
          <p:cNvSpPr/>
          <p:nvPr/>
        </p:nvSpPr>
        <p:spPr>
          <a:xfrm>
            <a:off x="13415963" y="3278074"/>
            <a:ext cx="3957600" cy="2152800"/>
          </a:xfrm>
          <a:prstGeom prst="roundRect">
            <a:avLst>
              <a:gd fmla="val 2655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g3f0831283f7_1_61"/>
          <p:cNvSpPr/>
          <p:nvPr/>
        </p:nvSpPr>
        <p:spPr>
          <a:xfrm>
            <a:off x="13692188" y="3554299"/>
            <a:ext cx="552600" cy="552600"/>
          </a:xfrm>
          <a:prstGeom prst="ellipse">
            <a:avLst/>
          </a:prstGeom>
          <a:solidFill>
            <a:srgbClr val="E6D6B9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67" name="Google Shape;367;g3f0831283f7_1_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835063" y="3697174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g3f0831283f7_1_61"/>
          <p:cNvSpPr/>
          <p:nvPr/>
        </p:nvSpPr>
        <p:spPr>
          <a:xfrm>
            <a:off x="13692188" y="4278199"/>
            <a:ext cx="3745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Cormorant Garamond"/>
              <a:buNone/>
            </a:pPr>
            <a:r>
              <a:rPr b="0" i="0" lang="en-US" sz="2350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Metas e indicadores</a:t>
            </a:r>
            <a:endParaRPr b="0" i="0" sz="2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g3f0831283f7_1_61"/>
          <p:cNvSpPr/>
          <p:nvPr/>
        </p:nvSpPr>
        <p:spPr>
          <a:xfrm>
            <a:off x="13692188" y="4668724"/>
            <a:ext cx="3507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DM Sans"/>
              <a:buNone/>
            </a:pPr>
            <a:r>
              <a:rPr b="0" i="0" lang="en-US" sz="1500" u="none" cap="none" strike="noStrike">
                <a:solidFill>
                  <a:srgbClr val="3F4A2C"/>
                </a:solidFill>
                <a:latin typeface="DM Sans"/>
                <a:ea typeface="DM Sans"/>
                <a:cs typeface="DM Sans"/>
                <a:sym typeface="DM Sans"/>
              </a:rPr>
              <a:t>Orçamento, acompanhamento e impacto definidos por ciclo.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g3f0831283f7_1_61"/>
          <p:cNvSpPr/>
          <p:nvPr/>
        </p:nvSpPr>
        <p:spPr>
          <a:xfrm>
            <a:off x="914400" y="5659325"/>
            <a:ext cx="3672000" cy="2437500"/>
          </a:xfrm>
          <a:prstGeom prst="roundRect">
            <a:avLst>
              <a:gd fmla="val 2691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3f0831283f7_1_61"/>
          <p:cNvSpPr/>
          <p:nvPr/>
        </p:nvSpPr>
        <p:spPr>
          <a:xfrm>
            <a:off x="1152525" y="5897449"/>
            <a:ext cx="495300" cy="495300"/>
          </a:xfrm>
          <a:prstGeom prst="ellipse">
            <a:avLst/>
          </a:prstGeom>
          <a:solidFill>
            <a:srgbClr val="2D33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72" name="Google Shape;372;g3f0831283f7_1_6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76350" y="6021274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g3f0831283f7_1_61"/>
          <p:cNvSpPr/>
          <p:nvPr/>
        </p:nvSpPr>
        <p:spPr>
          <a:xfrm>
            <a:off x="1152525" y="6545149"/>
            <a:ext cx="35151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900"/>
              <a:buFont typeface="DM Sans"/>
              <a:buNone/>
            </a:pPr>
            <a:r>
              <a:rPr b="1" i="0" lang="en-US" sz="1300" u="none" cap="none" strike="noStrike">
                <a:solidFill>
                  <a:srgbClr val="6E7558"/>
                </a:solidFill>
                <a:latin typeface="DM Sans"/>
                <a:ea typeface="DM Sans"/>
                <a:cs typeface="DM Sans"/>
                <a:sym typeface="DM Sans"/>
              </a:rPr>
              <a:t>FASE 01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g3f0831283f7_1_61"/>
          <p:cNvSpPr/>
          <p:nvPr/>
        </p:nvSpPr>
        <p:spPr>
          <a:xfrm>
            <a:off x="1152525" y="6730886"/>
            <a:ext cx="35151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725"/>
              <a:buFont typeface="Cormorant Garamond"/>
              <a:buNone/>
            </a:pPr>
            <a:r>
              <a:rPr b="0" i="0" lang="en-US" sz="1825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Acolhimento</a:t>
            </a:r>
            <a:endParaRPr b="0" i="0" sz="1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g3f0831283f7_1_61"/>
          <p:cNvSpPr/>
          <p:nvPr/>
        </p:nvSpPr>
        <p:spPr>
          <a:xfrm>
            <a:off x="1152525" y="7267499"/>
            <a:ext cx="32916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DM Sans"/>
              <a:buNone/>
            </a:pPr>
            <a:r>
              <a:rPr b="0" i="0" lang="en-US" sz="1500" u="none" cap="none" strike="noStrike">
                <a:solidFill>
                  <a:srgbClr val="3F4A2C"/>
                </a:solidFill>
                <a:latin typeface="DM Sans"/>
                <a:ea typeface="DM Sans"/>
                <a:cs typeface="DM Sans"/>
                <a:sym typeface="DM Sans"/>
              </a:rPr>
              <a:t>Chegada e apresentação do espaço, das pessoas e do funcionamento.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g3f0831283f7_1_61"/>
          <p:cNvSpPr/>
          <p:nvPr/>
        </p:nvSpPr>
        <p:spPr>
          <a:xfrm>
            <a:off x="4719638" y="5659324"/>
            <a:ext cx="400200" cy="21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2550"/>
              <a:buFont typeface="Cormorant Garamond"/>
              <a:buNone/>
            </a:pPr>
            <a:r>
              <a:rPr b="0" i="0" lang="en-US" sz="255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→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g3f0831283f7_1_61"/>
          <p:cNvSpPr/>
          <p:nvPr/>
        </p:nvSpPr>
        <p:spPr>
          <a:xfrm>
            <a:off x="5176850" y="5659325"/>
            <a:ext cx="3672000" cy="2437500"/>
          </a:xfrm>
          <a:prstGeom prst="roundRect">
            <a:avLst>
              <a:gd fmla="val 2691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g3f0831283f7_1_61"/>
          <p:cNvSpPr/>
          <p:nvPr/>
        </p:nvSpPr>
        <p:spPr>
          <a:xfrm>
            <a:off x="5414963" y="5897449"/>
            <a:ext cx="495300" cy="4953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79" name="Google Shape;379;g3f0831283f7_1_6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538788" y="6021274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g3f0831283f7_1_61"/>
          <p:cNvSpPr/>
          <p:nvPr/>
        </p:nvSpPr>
        <p:spPr>
          <a:xfrm>
            <a:off x="5414963" y="6545149"/>
            <a:ext cx="35151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900"/>
              <a:buFont typeface="DM Sans"/>
              <a:buNone/>
            </a:pPr>
            <a:r>
              <a:rPr b="1" i="0" lang="en-US" sz="1300" u="none" cap="none" strike="noStrike">
                <a:solidFill>
                  <a:srgbClr val="6E7558"/>
                </a:solidFill>
                <a:latin typeface="DM Sans"/>
                <a:ea typeface="DM Sans"/>
                <a:cs typeface="DM Sans"/>
                <a:sym typeface="DM Sans"/>
              </a:rPr>
              <a:t>FASE 02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g3f0831283f7_1_61"/>
          <p:cNvSpPr/>
          <p:nvPr/>
        </p:nvSpPr>
        <p:spPr>
          <a:xfrm>
            <a:off x="5414963" y="6730886"/>
            <a:ext cx="35151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725"/>
              <a:buFont typeface="Cormorant Garamond"/>
              <a:buNone/>
            </a:pPr>
            <a:r>
              <a:rPr b="0" i="0" lang="en-US" sz="1825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Percurso de 12 semanas</a:t>
            </a:r>
            <a:endParaRPr b="0" i="0" sz="1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g3f0831283f7_1_61"/>
          <p:cNvSpPr/>
          <p:nvPr/>
        </p:nvSpPr>
        <p:spPr>
          <a:xfrm>
            <a:off x="5414963" y="7267499"/>
            <a:ext cx="32916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DM Sans"/>
              <a:buNone/>
            </a:pPr>
            <a:r>
              <a:rPr b="0" i="0" lang="en-US" sz="1500" u="none" cap="none" strike="noStrike">
                <a:solidFill>
                  <a:srgbClr val="3F4A2C"/>
                </a:solidFill>
                <a:latin typeface="DM Sans"/>
                <a:ea typeface="DM Sans"/>
                <a:cs typeface="DM Sans"/>
                <a:sym typeface="DM Sans"/>
              </a:rPr>
              <a:t>Movimento consciente, rodas de conversa, regulação e vínculo.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g3f0831283f7_1_61"/>
          <p:cNvSpPr/>
          <p:nvPr/>
        </p:nvSpPr>
        <p:spPr>
          <a:xfrm>
            <a:off x="8982075" y="5659324"/>
            <a:ext cx="400200" cy="21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2550"/>
              <a:buFont typeface="Cormorant Garamond"/>
              <a:buNone/>
            </a:pPr>
            <a:r>
              <a:rPr b="0" i="0" lang="en-US" sz="255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→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g3f0831283f7_1_61"/>
          <p:cNvSpPr/>
          <p:nvPr/>
        </p:nvSpPr>
        <p:spPr>
          <a:xfrm>
            <a:off x="9439275" y="5659325"/>
            <a:ext cx="3672000" cy="2437500"/>
          </a:xfrm>
          <a:prstGeom prst="roundRect">
            <a:avLst>
              <a:gd fmla="val 2691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4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g3f0831283f7_1_61"/>
          <p:cNvSpPr/>
          <p:nvPr/>
        </p:nvSpPr>
        <p:spPr>
          <a:xfrm>
            <a:off x="9677400" y="5897449"/>
            <a:ext cx="495300" cy="495300"/>
          </a:xfrm>
          <a:prstGeom prst="ellipse">
            <a:avLst/>
          </a:prstGeom>
          <a:solidFill>
            <a:srgbClr val="A8AE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86" name="Google Shape;386;g3f0831283f7_1_6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801225" y="6021274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g3f0831283f7_1_61"/>
          <p:cNvSpPr/>
          <p:nvPr/>
        </p:nvSpPr>
        <p:spPr>
          <a:xfrm>
            <a:off x="9677400" y="6545149"/>
            <a:ext cx="35151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900"/>
              <a:buFont typeface="DM Sans"/>
              <a:buNone/>
            </a:pPr>
            <a:r>
              <a:rPr b="1" i="0" lang="en-US" sz="1300" u="none" cap="none" strike="noStrike">
                <a:solidFill>
                  <a:srgbClr val="6E7558"/>
                </a:solidFill>
                <a:latin typeface="DM Sans"/>
                <a:ea typeface="DM Sans"/>
                <a:cs typeface="DM Sans"/>
                <a:sym typeface="DM Sans"/>
              </a:rPr>
              <a:t>FASE 03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g3f0831283f7_1_61"/>
          <p:cNvSpPr/>
          <p:nvPr/>
        </p:nvSpPr>
        <p:spPr>
          <a:xfrm>
            <a:off x="9677400" y="6730886"/>
            <a:ext cx="35151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725"/>
              <a:buFont typeface="Cormorant Garamond"/>
              <a:buNone/>
            </a:pPr>
            <a:r>
              <a:rPr b="0" i="0" lang="en-US" sz="1825" u="none" cap="none" strike="noStrike">
                <a:solidFill>
                  <a:srgbClr val="2D3320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Encerramento simbólico</a:t>
            </a:r>
            <a:endParaRPr b="0" i="0" sz="1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g3f0831283f7_1_61"/>
          <p:cNvSpPr/>
          <p:nvPr/>
        </p:nvSpPr>
        <p:spPr>
          <a:xfrm>
            <a:off x="9584724" y="7267500"/>
            <a:ext cx="3507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DM Sans"/>
              <a:buNone/>
            </a:pPr>
            <a:r>
              <a:rPr b="0" i="0" lang="en-US" sz="1500" u="none" cap="none" strike="noStrike">
                <a:solidFill>
                  <a:srgbClr val="3F4A2C"/>
                </a:solidFill>
                <a:latin typeface="DM Sans"/>
                <a:ea typeface="DM Sans"/>
                <a:cs typeface="DM Sans"/>
                <a:sym typeface="DM Sans"/>
              </a:rPr>
              <a:t>Celebração do percurso e certificado simbólico de participação.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g3f0831283f7_1_61"/>
          <p:cNvSpPr/>
          <p:nvPr/>
        </p:nvSpPr>
        <p:spPr>
          <a:xfrm>
            <a:off x="13244513" y="5659324"/>
            <a:ext cx="400200" cy="21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2550"/>
              <a:buFont typeface="Cormorant Garamond"/>
              <a:buNone/>
            </a:pPr>
            <a:r>
              <a:rPr b="0" i="0" lang="en-US" sz="2550" u="none" cap="none" strike="noStrike">
                <a:solidFill>
                  <a:srgbClr val="B85A1D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→</a:t>
            </a:r>
            <a:endParaRPr b="0" i="0" sz="2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g3f0831283f7_1_61"/>
          <p:cNvSpPr/>
          <p:nvPr/>
        </p:nvSpPr>
        <p:spPr>
          <a:xfrm>
            <a:off x="13701725" y="5659325"/>
            <a:ext cx="3672000" cy="2437500"/>
          </a:xfrm>
          <a:prstGeom prst="roundRect">
            <a:avLst>
              <a:gd fmla="val 2691" name="adj"/>
            </a:avLst>
          </a:prstGeom>
          <a:solidFill>
            <a:srgbClr val="3F4A2C"/>
          </a:solidFill>
          <a:ln cap="flat" cmpd="sng" w="9525">
            <a:solidFill>
              <a:srgbClr val="3F4A2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g3f0831283f7_1_61"/>
          <p:cNvSpPr/>
          <p:nvPr/>
        </p:nvSpPr>
        <p:spPr>
          <a:xfrm>
            <a:off x="13939838" y="5897449"/>
            <a:ext cx="495300" cy="4953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93" name="Google Shape;393;g3f0831283f7_1_6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4063663" y="6021274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g3f0831283f7_1_61"/>
          <p:cNvSpPr/>
          <p:nvPr/>
        </p:nvSpPr>
        <p:spPr>
          <a:xfrm>
            <a:off x="13939838" y="6545149"/>
            <a:ext cx="35151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E6D6B9"/>
              </a:buClr>
              <a:buSzPts val="900"/>
              <a:buFont typeface="DM Sans"/>
              <a:buNone/>
            </a:pPr>
            <a:r>
              <a:rPr b="1" i="0" lang="en-US" sz="1300" u="none" cap="none" strike="noStrike">
                <a:solidFill>
                  <a:srgbClr val="E6D6B9"/>
                </a:solidFill>
                <a:latin typeface="DM Sans"/>
                <a:ea typeface="DM Sans"/>
                <a:cs typeface="DM Sans"/>
                <a:sym typeface="DM Sans"/>
              </a:rPr>
              <a:t>CONTINUIDADE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g3f0831283f7_1_61"/>
          <p:cNvSpPr/>
          <p:nvPr/>
        </p:nvSpPr>
        <p:spPr>
          <a:xfrm>
            <a:off x="13939838" y="6730886"/>
            <a:ext cx="35151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1725"/>
              <a:buFont typeface="Cormorant Garamond"/>
              <a:buNone/>
            </a:pPr>
            <a:r>
              <a:rPr b="0" i="0" lang="en-US" sz="1825" u="none" cap="none" strike="noStrike">
                <a:solidFill>
                  <a:srgbClr val="F5ECD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Rede Sou Güth</a:t>
            </a:r>
            <a:endParaRPr b="0" i="0" sz="182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g3f0831283f7_1_61"/>
          <p:cNvSpPr/>
          <p:nvPr/>
        </p:nvSpPr>
        <p:spPr>
          <a:xfrm>
            <a:off x="13939838" y="7267499"/>
            <a:ext cx="32916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3CE"/>
              </a:buClr>
              <a:buSzPts val="1275"/>
              <a:buFont typeface="DM Sans"/>
              <a:buNone/>
            </a:pPr>
            <a:r>
              <a:rPr b="0" i="0" lang="en-US" sz="1500" u="none" cap="none" strike="noStrike">
                <a:solidFill>
                  <a:srgbClr val="EFE3CE"/>
                </a:solidFill>
                <a:latin typeface="DM Sans"/>
                <a:ea typeface="DM Sans"/>
                <a:cs typeface="DM Sans"/>
                <a:sym typeface="DM Sans"/>
              </a:rPr>
              <a:t>A vaga semanal termina, mas o vínculo institucional permanece.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g3f0831283f7_1_61"/>
          <p:cNvSpPr/>
          <p:nvPr/>
        </p:nvSpPr>
        <p:spPr>
          <a:xfrm>
            <a:off x="914400" y="8382181"/>
            <a:ext cx="16459200" cy="876300"/>
          </a:xfrm>
          <a:prstGeom prst="roundRect">
            <a:avLst>
              <a:gd fmla="val 6522" name="adj"/>
            </a:avLst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g3f0831283f7_1_61"/>
          <p:cNvSpPr/>
          <p:nvPr/>
        </p:nvSpPr>
        <p:spPr>
          <a:xfrm>
            <a:off x="1295400" y="8610781"/>
            <a:ext cx="76200" cy="419100"/>
          </a:xfrm>
          <a:prstGeom prst="roundRect">
            <a:avLst>
              <a:gd fmla="val 25000" name="adj"/>
            </a:avLst>
          </a:prstGeom>
          <a:solidFill>
            <a:srgbClr val="F5ECDC">
              <a:alpha val="851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g3f0831283f7_1_61"/>
          <p:cNvSpPr/>
          <p:nvPr/>
        </p:nvSpPr>
        <p:spPr>
          <a:xfrm>
            <a:off x="1638300" y="8637421"/>
            <a:ext cx="5140800" cy="4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2400"/>
              <a:buFont typeface="Cormorant Garamond"/>
              <a:buNone/>
            </a:pPr>
            <a:r>
              <a:rPr b="0" i="1" lang="en-US" sz="2400" u="none" cap="none" strike="noStrike">
                <a:solidFill>
                  <a:srgbClr val="F5ECDC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O ciclo termina. O pertencimento continua.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g3f0831283f7_1_61"/>
          <p:cNvSpPr/>
          <p:nvPr/>
        </p:nvSpPr>
        <p:spPr>
          <a:xfrm>
            <a:off x="15658356" y="9725025"/>
            <a:ext cx="18867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CICLOS FORMATIVOS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reencoded.png" id="406" name="Google Shape;406;p12"/>
          <p:cNvPicPr preferRelativeResize="0"/>
          <p:nvPr/>
        </p:nvPicPr>
        <p:blipFill rotWithShape="1">
          <a:blip r:embed="rId3">
            <a:alphaModFix amt="40000"/>
          </a:blip>
          <a:srcRect b="0" l="0" r="0" t="0"/>
          <a:stretch/>
        </p:blipFill>
        <p:spPr>
          <a:xfrm rot="10800000">
            <a:off x="16954500" y="762000"/>
            <a:ext cx="1524000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12"/>
          <p:cNvSpPr/>
          <p:nvPr/>
        </p:nvSpPr>
        <p:spPr>
          <a:xfrm>
            <a:off x="914400" y="381000"/>
            <a:ext cx="1286991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1</a:t>
            </a:r>
            <a:r>
              <a:rPr lang="en-US" sz="1200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0 </a:t>
            </a: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· IMPACTO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2"/>
          <p:cNvSpPr/>
          <p:nvPr/>
        </p:nvSpPr>
        <p:spPr>
          <a:xfrm>
            <a:off x="16566356" y="381000"/>
            <a:ext cx="883444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SOU GÜTH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2"/>
          <p:cNvSpPr/>
          <p:nvPr/>
        </p:nvSpPr>
        <p:spPr>
          <a:xfrm>
            <a:off x="914400" y="914400"/>
            <a:ext cx="14716125" cy="261937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6E7558"/>
                </a:solidFill>
                <a:latin typeface="Arial"/>
                <a:ea typeface="Arial"/>
                <a:cs typeface="Arial"/>
                <a:sym typeface="Arial"/>
              </a:rPr>
              <a:t>IMPACTO GERADO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2"/>
          <p:cNvSpPr/>
          <p:nvPr/>
        </p:nvSpPr>
        <p:spPr>
          <a:xfrm>
            <a:off x="914400" y="1252538"/>
            <a:ext cx="14716125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6300"/>
              <a:buFont typeface="Georgia"/>
              <a:buNone/>
            </a:pPr>
            <a:r>
              <a:rPr b="0" i="0" lang="en-US" sz="63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Cada núcleo, uma </a:t>
            </a:r>
            <a:r>
              <a:rPr b="0" i="1" lang="en-US" sz="63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transformação real.</a:t>
            </a:r>
            <a:endParaRPr b="0" i="0" sz="6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2"/>
          <p:cNvSpPr/>
          <p:nvPr/>
        </p:nvSpPr>
        <p:spPr>
          <a:xfrm>
            <a:off x="914400" y="3100400"/>
            <a:ext cx="164592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O impacto vai além do indivíduo — alcança famílias, fortalece vínculos e transforma o território.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2"/>
          <p:cNvSpPr/>
          <p:nvPr/>
        </p:nvSpPr>
        <p:spPr>
          <a:xfrm>
            <a:off x="914400" y="3892823"/>
            <a:ext cx="5334000" cy="2043113"/>
          </a:xfrm>
          <a:prstGeom prst="roundRect">
            <a:avLst>
              <a:gd fmla="val 2797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2"/>
          <p:cNvSpPr/>
          <p:nvPr/>
        </p:nvSpPr>
        <p:spPr>
          <a:xfrm>
            <a:off x="1209675" y="4169048"/>
            <a:ext cx="609600" cy="609600"/>
          </a:xfrm>
          <a:prstGeom prst="ellipse">
            <a:avLst/>
          </a:prstGeom>
          <a:solidFill>
            <a:srgbClr val="A8AE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14" name="Google Shape;41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62075" y="4321448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12"/>
          <p:cNvSpPr/>
          <p:nvPr/>
        </p:nvSpPr>
        <p:spPr>
          <a:xfrm>
            <a:off x="1925225" y="4307063"/>
            <a:ext cx="36411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Atendimento contínuo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2"/>
          <p:cNvSpPr/>
          <p:nvPr/>
        </p:nvSpPr>
        <p:spPr>
          <a:xfrm>
            <a:off x="1209675" y="5149198"/>
            <a:ext cx="48858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Presença regular para crianças em vulnerabilidade.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2"/>
          <p:cNvSpPr/>
          <p:nvPr/>
        </p:nvSpPr>
        <p:spPr>
          <a:xfrm>
            <a:off x="6477000" y="3892823"/>
            <a:ext cx="5334000" cy="2043113"/>
          </a:xfrm>
          <a:prstGeom prst="roundRect">
            <a:avLst>
              <a:gd fmla="val 2797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2"/>
          <p:cNvSpPr/>
          <p:nvPr/>
        </p:nvSpPr>
        <p:spPr>
          <a:xfrm>
            <a:off x="6772275" y="4169048"/>
            <a:ext cx="609600" cy="6096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19" name="Google Shape;41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4675" y="4321448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12"/>
          <p:cNvSpPr/>
          <p:nvPr/>
        </p:nvSpPr>
        <p:spPr>
          <a:xfrm>
            <a:off x="7482450" y="4307063"/>
            <a:ext cx="33231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Formação emocional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2"/>
          <p:cNvSpPr/>
          <p:nvPr/>
        </p:nvSpPr>
        <p:spPr>
          <a:xfrm>
            <a:off x="6701100" y="5149136"/>
            <a:ext cx="48858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Desenvolvimento de competências socioemocionais.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12"/>
          <p:cNvSpPr/>
          <p:nvPr/>
        </p:nvSpPr>
        <p:spPr>
          <a:xfrm>
            <a:off x="12039600" y="3892823"/>
            <a:ext cx="5334000" cy="2043113"/>
          </a:xfrm>
          <a:prstGeom prst="roundRect">
            <a:avLst>
              <a:gd fmla="val 2797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2"/>
          <p:cNvSpPr/>
          <p:nvPr/>
        </p:nvSpPr>
        <p:spPr>
          <a:xfrm>
            <a:off x="12334875" y="4169048"/>
            <a:ext cx="609600" cy="609600"/>
          </a:xfrm>
          <a:prstGeom prst="ellipse">
            <a:avLst/>
          </a:prstGeom>
          <a:solidFill>
            <a:srgbClr val="6E7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24" name="Google Shape;42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87275" y="4321448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12"/>
          <p:cNvSpPr/>
          <p:nvPr/>
        </p:nvSpPr>
        <p:spPr>
          <a:xfrm>
            <a:off x="13069200" y="4307063"/>
            <a:ext cx="31218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Ambiente seguro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2"/>
          <p:cNvSpPr/>
          <p:nvPr/>
        </p:nvSpPr>
        <p:spPr>
          <a:xfrm>
            <a:off x="12276159" y="5149200"/>
            <a:ext cx="41160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Espaço de acolhimento com rotinas de proteção.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2"/>
          <p:cNvSpPr/>
          <p:nvPr/>
        </p:nvSpPr>
        <p:spPr>
          <a:xfrm>
            <a:off x="914400" y="6164535"/>
            <a:ext cx="5334000" cy="2043113"/>
          </a:xfrm>
          <a:prstGeom prst="roundRect">
            <a:avLst>
              <a:gd fmla="val 2797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2"/>
          <p:cNvSpPr/>
          <p:nvPr/>
        </p:nvSpPr>
        <p:spPr>
          <a:xfrm>
            <a:off x="1209675" y="6440760"/>
            <a:ext cx="609600" cy="609600"/>
          </a:xfrm>
          <a:prstGeom prst="ellipse">
            <a:avLst/>
          </a:prstGeom>
          <a:solidFill>
            <a:srgbClr val="E6D6B9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29" name="Google Shape;42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62075" y="659316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12"/>
          <p:cNvSpPr/>
          <p:nvPr/>
        </p:nvSpPr>
        <p:spPr>
          <a:xfrm>
            <a:off x="1971525" y="6573237"/>
            <a:ext cx="38292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Fortalecimento comunitário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2"/>
          <p:cNvSpPr/>
          <p:nvPr/>
        </p:nvSpPr>
        <p:spPr>
          <a:xfrm>
            <a:off x="1209675" y="7416492"/>
            <a:ext cx="48858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Redes de apoio conectando famílias e educadores.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2"/>
          <p:cNvSpPr/>
          <p:nvPr/>
        </p:nvSpPr>
        <p:spPr>
          <a:xfrm>
            <a:off x="6477000" y="6164535"/>
            <a:ext cx="5334000" cy="2043113"/>
          </a:xfrm>
          <a:prstGeom prst="roundRect">
            <a:avLst>
              <a:gd fmla="val 2797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2"/>
          <p:cNvSpPr/>
          <p:nvPr/>
        </p:nvSpPr>
        <p:spPr>
          <a:xfrm>
            <a:off x="6772275" y="6440760"/>
            <a:ext cx="609600" cy="609600"/>
          </a:xfrm>
          <a:prstGeom prst="ellipse">
            <a:avLst/>
          </a:prstGeom>
          <a:solidFill>
            <a:srgbClr val="A8AE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34" name="Google Shape;43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24675" y="659316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12"/>
          <p:cNvSpPr/>
          <p:nvPr/>
        </p:nvSpPr>
        <p:spPr>
          <a:xfrm>
            <a:off x="7512602" y="6552400"/>
            <a:ext cx="34644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Prevenção de evasão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2"/>
          <p:cNvSpPr/>
          <p:nvPr/>
        </p:nvSpPr>
        <p:spPr>
          <a:xfrm>
            <a:off x="6772275" y="7521267"/>
            <a:ext cx="48858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Intervenção preventiva que amplia horizontes.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2"/>
          <p:cNvSpPr/>
          <p:nvPr/>
        </p:nvSpPr>
        <p:spPr>
          <a:xfrm>
            <a:off x="12039600" y="6164535"/>
            <a:ext cx="5334000" cy="2043113"/>
          </a:xfrm>
          <a:prstGeom prst="roundRect">
            <a:avLst>
              <a:gd fmla="val 2797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2"/>
          <p:cNvSpPr/>
          <p:nvPr/>
        </p:nvSpPr>
        <p:spPr>
          <a:xfrm>
            <a:off x="12334875" y="6440760"/>
            <a:ext cx="609600" cy="6096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39" name="Google Shape;439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87275" y="6593160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12"/>
          <p:cNvSpPr/>
          <p:nvPr/>
        </p:nvSpPr>
        <p:spPr>
          <a:xfrm>
            <a:off x="13130000" y="6559775"/>
            <a:ext cx="3295500" cy="3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2250"/>
              <a:buFont typeface="Georgia"/>
              <a:buNone/>
            </a:pPr>
            <a:r>
              <a:rPr b="0" i="0" lang="en-US" sz="22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Perspectiva de futuro</a:t>
            </a:r>
            <a:endParaRPr b="0" i="0" sz="2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2"/>
          <p:cNvSpPr/>
          <p:nvPr/>
        </p:nvSpPr>
        <p:spPr>
          <a:xfrm>
            <a:off x="12334875" y="7521267"/>
            <a:ext cx="48858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1275"/>
              <a:buFont typeface="Arial"/>
              <a:buNone/>
            </a:pPr>
            <a:r>
              <a:rPr b="0" i="0" lang="en-US" sz="12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Crianças que visualizam possibilidades além do presente.</a:t>
            </a:r>
            <a:endParaRPr b="0" i="0" sz="12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12"/>
          <p:cNvSpPr/>
          <p:nvPr/>
        </p:nvSpPr>
        <p:spPr>
          <a:xfrm>
            <a:off x="914400" y="8398148"/>
            <a:ext cx="16459200" cy="771525"/>
          </a:xfrm>
          <a:prstGeom prst="roundRect">
            <a:avLst>
              <a:gd fmla="val 7407" name="adj"/>
            </a:avLst>
          </a:prstGeom>
          <a:solidFill>
            <a:srgbClr val="EFE3CE"/>
          </a:solidFill>
          <a:ln cap="flat" cmpd="sng" w="9525">
            <a:solidFill>
              <a:srgbClr val="2D3320">
                <a:alpha val="18039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2"/>
          <p:cNvSpPr/>
          <p:nvPr/>
        </p:nvSpPr>
        <p:spPr>
          <a:xfrm>
            <a:off x="3117354" y="8560073"/>
            <a:ext cx="9525" cy="447675"/>
          </a:xfrm>
          <a:prstGeom prst="rect">
            <a:avLst/>
          </a:prstGeom>
          <a:solidFill>
            <a:srgbClr val="2D3320">
              <a:alpha val="1803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2"/>
          <p:cNvSpPr/>
          <p:nvPr/>
        </p:nvSpPr>
        <p:spPr>
          <a:xfrm>
            <a:off x="1190625" y="8560075"/>
            <a:ext cx="19143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6E7558"/>
                </a:solidFill>
                <a:latin typeface="Arial"/>
                <a:ea typeface="Arial"/>
                <a:cs typeface="Arial"/>
                <a:sym typeface="Arial"/>
              </a:rPr>
              <a:t>A ESTRUTURA QUE SUSTENTA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12"/>
          <p:cNvSpPr/>
          <p:nvPr/>
        </p:nvSpPr>
        <p:spPr>
          <a:xfrm>
            <a:off x="3279279" y="8593410"/>
            <a:ext cx="381000" cy="381000"/>
          </a:xfrm>
          <a:prstGeom prst="ellipse">
            <a:avLst/>
          </a:prstGeom>
          <a:solidFill>
            <a:srgbClr val="A8AE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46" name="Google Shape;44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74529" y="868866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12"/>
          <p:cNvSpPr/>
          <p:nvPr/>
        </p:nvSpPr>
        <p:spPr>
          <a:xfrm>
            <a:off x="3755529" y="8607698"/>
            <a:ext cx="18108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350"/>
              <a:buFont typeface="Georgia"/>
              <a:buNone/>
            </a:pPr>
            <a:r>
              <a:rPr b="1" i="0" lang="en-US" sz="15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Transparência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2"/>
          <p:cNvSpPr/>
          <p:nvPr/>
        </p:nvSpPr>
        <p:spPr>
          <a:xfrm>
            <a:off x="3755524" y="8812470"/>
            <a:ext cx="23400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975"/>
              <a:buFont typeface="Arial"/>
              <a:buNone/>
            </a:pPr>
            <a:r>
              <a:rPr b="0" i="0" lang="en-US" sz="11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Governança pública e auditável</a:t>
            </a:r>
            <a:endParaRPr b="0" i="0" sz="11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12"/>
          <p:cNvSpPr/>
          <p:nvPr/>
        </p:nvSpPr>
        <p:spPr>
          <a:xfrm>
            <a:off x="7936111" y="8593410"/>
            <a:ext cx="381000" cy="381000"/>
          </a:xfrm>
          <a:prstGeom prst="ellipse">
            <a:avLst/>
          </a:prstGeom>
          <a:solidFill>
            <a:srgbClr val="6E7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50" name="Google Shape;45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1361" y="868866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12"/>
          <p:cNvSpPr/>
          <p:nvPr/>
        </p:nvSpPr>
        <p:spPr>
          <a:xfrm>
            <a:off x="8412361" y="8607698"/>
            <a:ext cx="19143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350"/>
              <a:buFont typeface="Georgia"/>
              <a:buNone/>
            </a:pPr>
            <a:r>
              <a:rPr b="1" i="0" lang="en-US" sz="15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Segurança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12"/>
          <p:cNvSpPr/>
          <p:nvPr/>
        </p:nvSpPr>
        <p:spPr>
          <a:xfrm>
            <a:off x="8412346" y="8812471"/>
            <a:ext cx="25647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975"/>
              <a:buFont typeface="Arial"/>
              <a:buNone/>
            </a:pPr>
            <a:r>
              <a:rPr b="0" i="0" lang="en-US" sz="11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Protocolos de proteção à infância</a:t>
            </a:r>
            <a:endParaRPr b="0" i="0" sz="11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12"/>
          <p:cNvSpPr/>
          <p:nvPr/>
        </p:nvSpPr>
        <p:spPr>
          <a:xfrm>
            <a:off x="12592943" y="8593410"/>
            <a:ext cx="381000" cy="381000"/>
          </a:xfrm>
          <a:prstGeom prst="ellipse">
            <a:avLst/>
          </a:prstGeom>
          <a:solidFill>
            <a:srgbClr val="B85A1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54" name="Google Shape;454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88193" y="868866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12"/>
          <p:cNvSpPr/>
          <p:nvPr/>
        </p:nvSpPr>
        <p:spPr>
          <a:xfrm>
            <a:off x="13069193" y="8607698"/>
            <a:ext cx="20865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350"/>
              <a:buFont typeface="Georgia"/>
              <a:buNone/>
            </a:pPr>
            <a:r>
              <a:rPr b="1" i="0" lang="en-US" sz="155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Replicabilidade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12"/>
          <p:cNvSpPr/>
          <p:nvPr/>
        </p:nvSpPr>
        <p:spPr>
          <a:xfrm>
            <a:off x="13069204" y="8812471"/>
            <a:ext cx="33231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975"/>
              <a:buFont typeface="Arial"/>
              <a:buNone/>
            </a:pPr>
            <a:r>
              <a:rPr b="0" i="0" lang="en-US" sz="1175" u="none" cap="none" strike="noStrike">
                <a:solidFill>
                  <a:srgbClr val="3F4A2C"/>
                </a:solidFill>
                <a:latin typeface="Arial"/>
                <a:ea typeface="Arial"/>
                <a:cs typeface="Arial"/>
                <a:sym typeface="Arial"/>
              </a:rPr>
              <a:t>Modelo documentado e padronizado</a:t>
            </a:r>
            <a:endParaRPr b="0" i="0" sz="1175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2"/>
          <p:cNvSpPr/>
          <p:nvPr/>
        </p:nvSpPr>
        <p:spPr>
          <a:xfrm>
            <a:off x="15456545" y="9725025"/>
            <a:ext cx="19932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IMPACTO · ESTRUTURA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5ECDC"/>
        </a:solid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e8c444a03e_0_5"/>
          <p:cNvSpPr/>
          <p:nvPr/>
        </p:nvSpPr>
        <p:spPr>
          <a:xfrm>
            <a:off x="0" y="9101975"/>
            <a:ext cx="18288000" cy="1185000"/>
          </a:xfrm>
          <a:prstGeom prst="rect">
            <a:avLst/>
          </a:prstGeom>
          <a:solidFill>
            <a:srgbClr val="6E755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464" name="Google Shape;464;g3e8c444a03e_0_5"/>
          <p:cNvPicPr preferRelativeResize="0"/>
          <p:nvPr/>
        </p:nvPicPr>
        <p:blipFill rotWithShape="1">
          <a:blip r:embed="rId3">
            <a:alphaModFix amt="50000"/>
          </a:blip>
          <a:srcRect b="0" l="0" r="0" t="0"/>
          <a:stretch/>
        </p:blipFill>
        <p:spPr>
          <a:xfrm>
            <a:off x="-285750" y="6762750"/>
            <a:ext cx="1905000" cy="32385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g3e8c444a03e_0_5"/>
          <p:cNvSpPr/>
          <p:nvPr/>
        </p:nvSpPr>
        <p:spPr>
          <a:xfrm>
            <a:off x="914400" y="381000"/>
            <a:ext cx="10851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FAÇA PARTE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g3e8c444a03e_0_5"/>
          <p:cNvSpPr/>
          <p:nvPr/>
        </p:nvSpPr>
        <p:spPr>
          <a:xfrm>
            <a:off x="15860092" y="381000"/>
            <a:ext cx="15897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E7558"/>
              </a:buClr>
              <a:buSzPts val="1200"/>
              <a:buFont typeface="Courier New"/>
              <a:buNone/>
            </a:pPr>
            <a:r>
              <a:rPr b="0" i="0" lang="en-US" sz="1200" u="none" cap="none" strike="noStrike">
                <a:solidFill>
                  <a:srgbClr val="6E7558"/>
                </a:solidFill>
                <a:latin typeface="Courier New"/>
                <a:ea typeface="Courier New"/>
                <a:cs typeface="Courier New"/>
                <a:sym typeface="Courier New"/>
              </a:rPr>
              <a:t>SOU GÜTH · 2026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g3e8c444a03e_0_5"/>
          <p:cNvSpPr/>
          <p:nvPr/>
        </p:nvSpPr>
        <p:spPr>
          <a:xfrm>
            <a:off x="914400" y="969512"/>
            <a:ext cx="1296300" cy="2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85A1D"/>
              </a:buClr>
              <a:buSzPts val="1350"/>
              <a:buFont typeface="Arial"/>
              <a:buNone/>
            </a:pPr>
            <a:r>
              <a:rPr b="1" i="0" lang="en-US" sz="1350" u="none" cap="none" strike="noStrike">
                <a:solidFill>
                  <a:srgbClr val="B85A1D"/>
                </a:solidFill>
                <a:latin typeface="Arial"/>
                <a:ea typeface="Arial"/>
                <a:cs typeface="Arial"/>
                <a:sym typeface="Arial"/>
              </a:rPr>
              <a:t>SOU GÜTH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g3e8c444a03e_0_5"/>
          <p:cNvSpPr/>
          <p:nvPr/>
        </p:nvSpPr>
        <p:spPr>
          <a:xfrm>
            <a:off x="914400" y="3225907"/>
            <a:ext cx="8753100" cy="25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2D3320"/>
              </a:buClr>
              <a:buSzPts val="10500"/>
              <a:buFont typeface="Georgia"/>
              <a:buNone/>
            </a:pPr>
            <a:r>
              <a:rPr b="0" i="0" lang="en-US" sz="10000" u="none" cap="none" strike="noStrike">
                <a:solidFill>
                  <a:srgbClr val="2D3320"/>
                </a:solidFill>
                <a:latin typeface="Georgia"/>
                <a:ea typeface="Georgia"/>
                <a:cs typeface="Georgia"/>
                <a:sym typeface="Georgia"/>
              </a:rPr>
              <a:t>Felicidade em </a:t>
            </a:r>
            <a:r>
              <a:rPr b="0" i="1" lang="en-US" sz="100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movimento</a:t>
            </a:r>
            <a:r>
              <a:rPr b="0" i="0" lang="en-US" sz="10000" u="none" cap="none" strike="noStrike">
                <a:solidFill>
                  <a:srgbClr val="B85A1D"/>
                </a:solidFill>
                <a:latin typeface="Georgia"/>
                <a:ea typeface="Georgia"/>
                <a:cs typeface="Georgia"/>
                <a:sym typeface="Georgia"/>
              </a:rPr>
              <a:t>.</a:t>
            </a:r>
            <a:endParaRPr b="0" i="0" sz="10000" u="none" cap="none" strike="noStrike">
              <a:solidFill>
                <a:srgbClr val="B85A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g3e8c444a03e_0_5"/>
          <p:cNvSpPr/>
          <p:nvPr/>
        </p:nvSpPr>
        <p:spPr>
          <a:xfrm>
            <a:off x="914400" y="6416652"/>
            <a:ext cx="7456200" cy="44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3F4A2C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3F4A2C"/>
                </a:solidFill>
                <a:latin typeface="Georgia"/>
                <a:ea typeface="Georgia"/>
                <a:cs typeface="Georgia"/>
                <a:sym typeface="Georgia"/>
              </a:rPr>
              <a:t>Faça parte desta rede de cuidado.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g3e8c444a03e_0_5"/>
          <p:cNvSpPr/>
          <p:nvPr/>
        </p:nvSpPr>
        <p:spPr>
          <a:xfrm>
            <a:off x="466113" y="9492056"/>
            <a:ext cx="41346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1200"/>
              <a:buFont typeface="Courier New"/>
              <a:buNone/>
            </a:pPr>
            <a:r>
              <a:rPr b="0" i="0" lang="en-US" sz="2000" u="none" cap="none" strike="noStrike">
                <a:solidFill>
                  <a:srgbClr val="F5ECDC"/>
                </a:solidFill>
                <a:latin typeface="Courier New"/>
                <a:ea typeface="Courier New"/>
                <a:cs typeface="Courier New"/>
                <a:sym typeface="Courier New"/>
              </a:rPr>
              <a:t>contato@souguth.com.br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g3e8c444a03e_0_5"/>
          <p:cNvSpPr/>
          <p:nvPr/>
        </p:nvSpPr>
        <p:spPr>
          <a:xfrm>
            <a:off x="5270836" y="9492056"/>
            <a:ext cx="33882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1200"/>
              <a:buFont typeface="Courier New"/>
              <a:buNone/>
            </a:pPr>
            <a:r>
              <a:rPr b="0" i="0" lang="en-US" sz="2000" u="none" cap="none" strike="noStrike">
                <a:solidFill>
                  <a:srgbClr val="F5ECDC"/>
                </a:solidFill>
                <a:latin typeface="Courier New"/>
                <a:ea typeface="Courier New"/>
                <a:cs typeface="Courier New"/>
                <a:sym typeface="Courier New"/>
              </a:rPr>
              <a:t>www.souguth.com.br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g3e8c444a03e_0_5"/>
          <p:cNvSpPr/>
          <p:nvPr/>
        </p:nvSpPr>
        <p:spPr>
          <a:xfrm>
            <a:off x="9628320" y="9491981"/>
            <a:ext cx="3388200" cy="2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1200"/>
              <a:buFont typeface="Courier New"/>
              <a:buNone/>
            </a:pPr>
            <a:r>
              <a:rPr b="0" i="0" lang="en-US" sz="2000" u="none" cap="none" strike="noStrike">
                <a:solidFill>
                  <a:srgbClr val="F5ECDC"/>
                </a:solidFill>
                <a:latin typeface="Courier New"/>
                <a:ea typeface="Courier New"/>
                <a:cs typeface="Courier New"/>
                <a:sym typeface="Courier New"/>
              </a:rPr>
              <a:t>@institutosouguth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g3e8c444a03e_0_5"/>
          <p:cNvSpPr/>
          <p:nvPr/>
        </p:nvSpPr>
        <p:spPr>
          <a:xfrm>
            <a:off x="13873933" y="9429956"/>
            <a:ext cx="22881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25400" lIns="25400" spcFirstLastPara="1" rIns="25400" wrap="square" tIns="254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ECDC"/>
              </a:buClr>
              <a:buSzPts val="1200"/>
              <a:buFont typeface="Courier New"/>
              <a:buNone/>
            </a:pPr>
            <a:r>
              <a:rPr b="0" i="0" lang="en-US" sz="2000" u="none" cap="none" strike="noStrike">
                <a:solidFill>
                  <a:srgbClr val="F5ECDC"/>
                </a:solidFill>
                <a:latin typeface="Courier New"/>
                <a:ea typeface="Courier New"/>
                <a:cs typeface="Courier New"/>
                <a:sym typeface="Courier New"/>
              </a:rPr>
              <a:t>São Paulo, SP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4" name="Google Shape;474;g3e8c444a03e_0_5"/>
          <p:cNvGrpSpPr/>
          <p:nvPr/>
        </p:nvGrpSpPr>
        <p:grpSpPr>
          <a:xfrm>
            <a:off x="11366431" y="3454430"/>
            <a:ext cx="3594525" cy="3594525"/>
            <a:chOff x="11868969" y="1104900"/>
            <a:chExt cx="3619500" cy="3619500"/>
          </a:xfrm>
        </p:grpSpPr>
        <p:pic>
          <p:nvPicPr>
            <p:cNvPr descr="preencoded.png" id="475" name="Google Shape;475;g3e8c444a03e_0_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868969" y="1104900"/>
              <a:ext cx="3619500" cy="3619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encoded.png" id="476" name="Google Shape;476;g3e8c444a03e_0_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2732559" y="1833103"/>
              <a:ext cx="1892350" cy="1892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2026-06-05T18:06:10Z</dcterms:created>
  <dc:creator>PptxGenJS</dc:creator>
</cp:coreProperties>
</file>